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5" r:id="rId7"/>
    <p:sldId id="262" r:id="rId8"/>
    <p:sldId id="263"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29" autoAdjust="0"/>
    <p:restoredTop sz="94660"/>
  </p:normalViewPr>
  <p:slideViewPr>
    <p:cSldViewPr>
      <p:cViewPr>
        <p:scale>
          <a:sx n="50" d="100"/>
          <a:sy n="50" d="100"/>
        </p:scale>
        <p:origin x="2844" y="19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그룹 48"/>
          <p:cNvGrpSpPr/>
          <p:nvPr/>
        </p:nvGrpSpPr>
        <p:grpSpPr>
          <a:xfrm>
            <a:off x="-111697" y="-108004"/>
            <a:ext cx="5586349" cy="8214853"/>
            <a:chOff x="-111697" y="-108004"/>
            <a:chExt cx="5586349" cy="8214853"/>
          </a:xfrm>
        </p:grpSpPr>
        <p:sp>
          <p:nvSpPr>
            <p:cNvPr id="26" name="object 26"/>
            <p:cNvSpPr/>
            <p:nvPr/>
          </p:nvSpPr>
          <p:spPr>
            <a:xfrm>
              <a:off x="-111697" y="1501999"/>
              <a:ext cx="5586349" cy="6604850"/>
            </a:xfrm>
            <a:custGeom>
              <a:avLst/>
              <a:gdLst/>
              <a:ahLst/>
              <a:cxnLst/>
              <a:rect l="l" t="t" r="r" b="b"/>
              <a:pathLst>
                <a:path w="5586349" h="6604850">
                  <a:moveTo>
                    <a:pt x="5583695" y="6136855"/>
                  </a:moveTo>
                  <a:lnTo>
                    <a:pt x="323989" y="6136855"/>
                  </a:lnTo>
                  <a:lnTo>
                    <a:pt x="323989" y="0"/>
                  </a:lnTo>
                  <a:lnTo>
                    <a:pt x="111697" y="0"/>
                  </a:lnTo>
                  <a:lnTo>
                    <a:pt x="111697" y="6489995"/>
                  </a:lnTo>
                  <a:lnTo>
                    <a:pt x="5583695" y="6489995"/>
                  </a:lnTo>
                  <a:lnTo>
                    <a:pt x="5583695" y="6136855"/>
                  </a:lnTo>
                  <a:close/>
                </a:path>
              </a:pathLst>
            </a:custGeom>
            <a:solidFill>
              <a:srgbClr val="43C7F4"/>
            </a:solidFill>
          </p:spPr>
          <p:txBody>
            <a:bodyPr wrap="square" lIns="0" tIns="0" rIns="0" bIns="0" rtlCol="0">
              <a:noAutofit/>
            </a:bodyPr>
            <a:lstStyle/>
            <a:p>
              <a:endParaRPr/>
            </a:p>
          </p:txBody>
        </p:sp>
        <p:sp>
          <p:nvSpPr>
            <p:cNvPr id="27" name="object 27"/>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8" name="object 28"/>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29" name="object 29"/>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30" name="object 30"/>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31" name="object 31"/>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32" name="object 32"/>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33" name="object 33"/>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34" name="object 34"/>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5" name="object 35"/>
            <p:cNvSpPr/>
            <p:nvPr/>
          </p:nvSpPr>
          <p:spPr>
            <a:xfrm>
              <a:off x="662800" y="2409901"/>
              <a:ext cx="4066616" cy="3242729"/>
            </a:xfrm>
            <a:prstGeom prst="rect">
              <a:avLst/>
            </a:prstGeom>
            <a:blipFill>
              <a:blip r:embed="rId2" cstate="print"/>
              <a:stretch>
                <a:fillRect/>
              </a:stretch>
            </a:blipFill>
          </p:spPr>
          <p:txBody>
            <a:bodyPr wrap="square" lIns="0" tIns="0" rIns="0" bIns="0" rtlCol="0">
              <a:noAutofit/>
            </a:bodyPr>
            <a:lstStyle/>
            <a:p>
              <a:endParaRPr/>
            </a:p>
          </p:txBody>
        </p:sp>
        <p:sp>
          <p:nvSpPr>
            <p:cNvPr id="25" name="object 25"/>
            <p:cNvSpPr/>
            <p:nvPr/>
          </p:nvSpPr>
          <p:spPr>
            <a:xfrm>
              <a:off x="4095497" y="-108004"/>
              <a:ext cx="1376489" cy="1440002"/>
            </a:xfrm>
            <a:custGeom>
              <a:avLst/>
              <a:gdLst/>
              <a:ahLst/>
              <a:cxnLst/>
              <a:rect l="l" t="t" r="r" b="b"/>
              <a:pathLst>
                <a:path w="1376489" h="1440002">
                  <a:moveTo>
                    <a:pt x="1376489" y="108004"/>
                  </a:moveTo>
                  <a:lnTo>
                    <a:pt x="0" y="108004"/>
                  </a:lnTo>
                  <a:lnTo>
                    <a:pt x="0" y="324002"/>
                  </a:lnTo>
                  <a:lnTo>
                    <a:pt x="1115999" y="324002"/>
                  </a:lnTo>
                  <a:lnTo>
                    <a:pt x="1115999" y="1440002"/>
                  </a:lnTo>
                  <a:lnTo>
                    <a:pt x="1376489" y="1440002"/>
                  </a:lnTo>
                  <a:lnTo>
                    <a:pt x="1376489" y="108004"/>
                  </a:lnTo>
                  <a:close/>
                </a:path>
              </a:pathLst>
            </a:custGeom>
            <a:solidFill>
              <a:srgbClr val="AAE0F9"/>
            </a:solidFill>
          </p:spPr>
          <p:txBody>
            <a:bodyPr wrap="square" lIns="0" tIns="0" rIns="0" bIns="0" rtlCol="0">
              <a:noAutofit/>
            </a:bodyPr>
            <a:lstStyle/>
            <a:p>
              <a:endParaRPr/>
            </a:p>
          </p:txBody>
        </p:sp>
        <p:sp>
          <p:nvSpPr>
            <p:cNvPr id="24" name="object 24"/>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22" name="object 22"/>
            <p:cNvSpPr txBox="1"/>
            <p:nvPr/>
          </p:nvSpPr>
          <p:spPr>
            <a:xfrm>
              <a:off x="1168100" y="263578"/>
              <a:ext cx="2483150" cy="129336"/>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Nuestra misión, predicar el evangelio</a:t>
              </a:r>
              <a:endParaRPr lang="es-ES" sz="1000" dirty="0">
                <a:latin typeface="Malgun Gothic"/>
                <a:cs typeface="Malgun Gothic"/>
              </a:endParaRPr>
            </a:p>
          </p:txBody>
        </p:sp>
        <p:sp>
          <p:nvSpPr>
            <p:cNvPr id="21" name="object 21"/>
            <p:cNvSpPr txBox="1"/>
            <p:nvPr/>
          </p:nvSpPr>
          <p:spPr>
            <a:xfrm>
              <a:off x="1142700" y="560717"/>
              <a:ext cx="4331000" cy="690369"/>
            </a:xfrm>
            <a:prstGeom prst="rect">
              <a:avLst/>
            </a:prstGeom>
          </p:spPr>
          <p:txBody>
            <a:bodyPr wrap="square" lIns="0" tIns="15843" rIns="0" bIns="0" rtlCol="0">
              <a:noAutofit/>
            </a:bodyPr>
            <a:lstStyle/>
            <a:p>
              <a:pPr marL="12700" marR="17145">
                <a:lnSpc>
                  <a:spcPts val="2495"/>
                </a:lnSpc>
              </a:pPr>
              <a:r>
                <a:rPr lang="es-ES" sz="2200" dirty="0">
                  <a:latin typeface="Times New Roman" pitchFamily="18" charset="0"/>
                  <a:ea typeface="Malgun Gothic" pitchFamily="34" charset="-127"/>
                  <a:cs typeface="Times New Roman" pitchFamily="18" charset="0"/>
                </a:rPr>
                <a:t>Petición de Dios, la reconciliación</a:t>
              </a:r>
              <a:endParaRPr sz="2200" dirty="0">
                <a:latin typeface="Times New Roman" pitchFamily="18" charset="0"/>
                <a:ea typeface="Malgun Gothic" pitchFamily="34" charset="-127"/>
                <a:cs typeface="Times New Roman" pitchFamily="18" charset="0"/>
              </a:endParaRPr>
            </a:p>
            <a:p>
              <a:pPr marL="25400" marR="17145">
                <a:lnSpc>
                  <a:spcPct val="143312"/>
                </a:lnSpc>
                <a:spcBef>
                  <a:spcPts val="125"/>
                </a:spcBef>
              </a:pPr>
              <a:r>
                <a:rPr lang="es-ES" sz="900" dirty="0">
                  <a:latin typeface="Malgun Gothic" pitchFamily="34" charset="-127"/>
                  <a:ea typeface="Malgun Gothic" pitchFamily="34" charset="-127"/>
                  <a:cs typeface="Malgun Gothic"/>
                </a:rPr>
                <a:t>Col</a:t>
              </a:r>
              <a:r>
                <a:rPr sz="900" dirty="0">
                  <a:latin typeface="Malgun Gothic" pitchFamily="34" charset="-127"/>
                  <a:ea typeface="Malgun Gothic" pitchFamily="34" charset="-127"/>
                  <a:cs typeface="Malgun Gothic"/>
                </a:rPr>
                <a:t> 1:21~22, </a:t>
              </a:r>
              <a:r>
                <a:rPr lang="es-ES" sz="900" dirty="0">
                  <a:latin typeface="Malgun Gothic" pitchFamily="34" charset="-127"/>
                  <a:ea typeface="Malgun Gothic" pitchFamily="34" charset="-127"/>
                  <a:cs typeface="Malgun Gothic"/>
                </a:rPr>
                <a:t>2Co</a:t>
              </a:r>
              <a:r>
                <a:rPr sz="900" dirty="0">
                  <a:latin typeface="Malgun Gothic" pitchFamily="34" charset="-127"/>
                  <a:ea typeface="Malgun Gothic" pitchFamily="34" charset="-127"/>
                  <a:cs typeface="Malgun Gothic"/>
                </a:rPr>
                <a:t> 5:17~21</a:t>
              </a:r>
            </a:p>
            <a:p>
              <a:pPr marL="25400">
                <a:lnSpc>
                  <a:spcPts val="1080"/>
                </a:lnSpc>
                <a:spcBef>
                  <a:spcPts val="54"/>
                </a:spcBef>
              </a:pPr>
              <a:r>
                <a:rPr lang="es-ES" sz="900" dirty="0">
                  <a:latin typeface="Malgun Gothic" pitchFamily="34" charset="-127"/>
                  <a:ea typeface="Malgun Gothic" pitchFamily="34" charset="-127"/>
                  <a:cs typeface="Malgun Gothic"/>
                </a:rPr>
                <a:t>Himnario 346</a:t>
              </a:r>
              <a:r>
                <a:rPr sz="900" dirty="0">
                  <a:latin typeface="Malgun Gothic" pitchFamily="34" charset="-127"/>
                  <a:ea typeface="Malgun Gothic" pitchFamily="34" charset="-127"/>
                  <a:cs typeface="Malgun Gothic"/>
                </a:rPr>
                <a:t> (</a:t>
              </a:r>
              <a:r>
                <a:rPr lang="es-ES" sz="900" dirty="0">
                  <a:latin typeface="Malgun Gothic" pitchFamily="34" charset="-127"/>
                  <a:ea typeface="Malgun Gothic" pitchFamily="34" charset="-127"/>
                  <a:cs typeface="Malgun Gothic"/>
                </a:rPr>
                <a:t>Dentro de Jesús nos llegó paz</a:t>
              </a:r>
              <a:r>
                <a:rPr sz="900" dirty="0">
                  <a:latin typeface="Malgun Gothic" pitchFamily="34" charset="-127"/>
                  <a:ea typeface="Malgun Gothic" pitchFamily="34" charset="-127"/>
                  <a:cs typeface="Malgun Gothic"/>
                </a:rPr>
                <a:t>)</a:t>
              </a:r>
            </a:p>
          </p:txBody>
        </p:sp>
        <p:sp>
          <p:nvSpPr>
            <p:cNvPr id="19" name="object 19"/>
            <p:cNvSpPr txBox="1"/>
            <p:nvPr/>
          </p:nvSpPr>
          <p:spPr>
            <a:xfrm>
              <a:off x="1286159" y="1666858"/>
              <a:ext cx="3584291" cy="495401"/>
            </a:xfrm>
            <a:prstGeom prst="rect">
              <a:avLst/>
            </a:prstGeom>
          </p:spPr>
          <p:txBody>
            <a:bodyPr wrap="square" lIns="0" tIns="6635" rIns="0" bIns="0" rtlCol="0">
              <a:noAutofit/>
            </a:bodyPr>
            <a:lstStyle/>
            <a:p>
              <a:pPr marL="12700" marR="17145" algn="just"/>
              <a:r>
                <a:rPr sz="800" dirty="0">
                  <a:latin typeface="Malgun Gothic"/>
                  <a:cs typeface="Malgun Gothic"/>
                </a:rPr>
                <a:t>1. </a:t>
              </a:r>
              <a:r>
                <a:rPr lang="es-ES" sz="800" dirty="0">
                  <a:latin typeface="Malgun Gothic"/>
                  <a:cs typeface="Malgun Gothic"/>
                </a:rPr>
                <a:t>Saber lo que hizo Cristo para reconciliar a los pecadores con Dios.</a:t>
              </a:r>
            </a:p>
            <a:p>
              <a:pPr marL="12700" marR="17145" algn="just">
                <a:spcBef>
                  <a:spcPts val="17"/>
                </a:spcBef>
              </a:pPr>
              <a:r>
                <a:rPr sz="800" dirty="0">
                  <a:latin typeface="Malgun Gothic"/>
                  <a:cs typeface="Malgun Gothic"/>
                </a:rPr>
                <a:t>2. </a:t>
              </a:r>
              <a:r>
                <a:rPr lang="es-ES" sz="800" dirty="0">
                  <a:latin typeface="Malgun Gothic"/>
                  <a:cs typeface="Malgun Gothic"/>
                </a:rPr>
                <a:t>Saber que aquellos que se han reconciliado con Dios deben reconciliarse con los demás.</a:t>
              </a:r>
            </a:p>
            <a:p>
              <a:pPr marL="12700" algn="just"/>
              <a:r>
                <a:rPr sz="800" dirty="0">
                  <a:latin typeface="Malgun Gothic"/>
                  <a:cs typeface="Malgun Gothic"/>
                </a:rPr>
                <a:t>3. </a:t>
              </a:r>
              <a:r>
                <a:rPr lang="es-ES" sz="800" dirty="0">
                  <a:latin typeface="Malgun Gothic"/>
                  <a:cs typeface="Malgun Gothic"/>
                </a:rPr>
                <a:t>Saber que es una misión cristiana reconciliar las almas perdidas con Dios.</a:t>
              </a:r>
            </a:p>
          </p:txBody>
        </p:sp>
        <p:sp>
          <p:nvSpPr>
            <p:cNvPr id="5" name="object 5"/>
            <p:cNvSpPr txBox="1"/>
            <p:nvPr/>
          </p:nvSpPr>
          <p:spPr>
            <a:xfrm>
              <a:off x="1830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36</a:t>
              </a:r>
              <a:endParaRPr sz="1000">
                <a:latin typeface="Times New Roman"/>
                <a:cs typeface="Times New Roman"/>
              </a:endParaRPr>
            </a:p>
          </p:txBody>
        </p:sp>
        <p:sp>
          <p:nvSpPr>
            <p:cNvPr id="4" name="object 4"/>
            <p:cNvSpPr txBox="1"/>
            <p:nvPr/>
          </p:nvSpPr>
          <p:spPr>
            <a:xfrm>
              <a:off x="198310" y="282702"/>
              <a:ext cx="793788" cy="166103"/>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992098" y="282702"/>
              <a:ext cx="79400" cy="971994"/>
            </a:xfrm>
            <a:prstGeom prst="rect">
              <a:avLst/>
            </a:prstGeom>
          </p:spPr>
          <p:txBody>
            <a:bodyPr wrap="square" lIns="0" tIns="0" rIns="0" bIns="0" rtlCol="0">
              <a:noAutofit/>
            </a:bodyPr>
            <a:lstStyle/>
            <a:p>
              <a:pPr marL="25400">
                <a:lnSpc>
                  <a:spcPts val="1000"/>
                </a:lnSpc>
              </a:pPr>
              <a:endParaRPr sz="1000"/>
            </a:p>
          </p:txBody>
        </p:sp>
        <p:sp>
          <p:nvSpPr>
            <p:cNvPr id="44" name="object 2"/>
            <p:cNvSpPr txBox="1"/>
            <p:nvPr/>
          </p:nvSpPr>
          <p:spPr>
            <a:xfrm>
              <a:off x="198310" y="448805"/>
              <a:ext cx="862597" cy="664464"/>
            </a:xfrm>
            <a:prstGeom prst="rect">
              <a:avLst/>
            </a:prstGeom>
          </p:spPr>
          <p:txBody>
            <a:bodyPr wrap="square" lIns="0" tIns="33210" rIns="0" bIns="0" rtlCol="0">
              <a:noAutofit/>
            </a:bodyPr>
            <a:lstStyle/>
            <a:p>
              <a:pPr>
                <a:lnSpc>
                  <a:spcPts val="5230"/>
                </a:lnSpc>
              </a:pPr>
              <a:r>
                <a:rPr sz="6600" b="1" spc="-225" dirty="0">
                  <a:latin typeface="Times New Roman"/>
                  <a:cs typeface="Times New Roman"/>
                </a:rPr>
                <a:t>30</a:t>
              </a:r>
              <a:endParaRPr sz="6600">
                <a:latin typeface="Times New Roman"/>
                <a:cs typeface="Times New Roman"/>
              </a:endParaRPr>
            </a:p>
          </p:txBody>
        </p:sp>
        <p:sp>
          <p:nvSpPr>
            <p:cNvPr id="45" name="object 16">
              <a:extLst>
                <a:ext uri="{FF2B5EF4-FFF2-40B4-BE49-F238E27FC236}">
                  <a16:creationId xmlns:a16="http://schemas.microsoft.com/office/drawing/2014/main" id="{F0D16C7A-CAC3-401B-AF57-257DF1722D31}"/>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46" name="object 11">
              <a:extLst>
                <a:ext uri="{FF2B5EF4-FFF2-40B4-BE49-F238E27FC236}">
                  <a16:creationId xmlns:a16="http://schemas.microsoft.com/office/drawing/2014/main" id="{5CBE2F95-CEE5-42CB-B9AD-33E18451233E}"/>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48" name="Picture 2"/>
            <p:cNvPicPr>
              <a:picLocks noChangeAspect="1" noChangeArrowheads="1"/>
            </p:cNvPicPr>
            <p:nvPr/>
          </p:nvPicPr>
          <p:blipFill>
            <a:blip r:embed="rId3"/>
            <a:srcRect/>
            <a:stretch>
              <a:fillRect/>
            </a:stretch>
          </p:blipFill>
          <p:spPr bwMode="auto">
            <a:xfrm>
              <a:off x="450850" y="5793672"/>
              <a:ext cx="4495800" cy="1635828"/>
            </a:xfrm>
            <a:prstGeom prst="rect">
              <a:avLst/>
            </a:prstGeom>
            <a:noFill/>
            <a:ln w="9525">
              <a:noFill/>
              <a:miter lim="800000"/>
              <a:headEnd/>
              <a:tailEnd/>
            </a:ln>
            <a:effectLst/>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bject 24"/>
          <p:cNvSpPr/>
          <p:nvPr/>
        </p:nvSpPr>
        <p:spPr>
          <a:xfrm>
            <a:off x="-5583697" y="1501999"/>
            <a:ext cx="5586349" cy="6604850"/>
          </a:xfrm>
          <a:custGeom>
            <a:avLst/>
            <a:gdLst/>
            <a:ahLst/>
            <a:cxnLst/>
            <a:rect l="l" t="t" r="r" b="b"/>
            <a:pathLst>
              <a:path w="5586349" h="6604850">
                <a:moveTo>
                  <a:pt x="5586349" y="6136855"/>
                </a:moveTo>
                <a:lnTo>
                  <a:pt x="5583697" y="6136855"/>
                </a:lnTo>
                <a:lnTo>
                  <a:pt x="5583697" y="6489995"/>
                </a:lnTo>
                <a:lnTo>
                  <a:pt x="5586349" y="6489995"/>
                </a:lnTo>
                <a:lnTo>
                  <a:pt x="5586349" y="6136855"/>
                </a:lnTo>
                <a:close/>
              </a:path>
            </a:pathLst>
          </a:custGeom>
          <a:solidFill>
            <a:srgbClr val="43C7F4"/>
          </a:solidFill>
        </p:spPr>
        <p:txBody>
          <a:bodyPr wrap="square" lIns="0" tIns="0" rIns="0" bIns="0" rtlCol="0">
            <a:noAutofit/>
          </a:bodyPr>
          <a:lstStyle/>
          <a:p>
            <a:endParaRPr/>
          </a:p>
        </p:txBody>
      </p:sp>
      <p:grpSp>
        <p:nvGrpSpPr>
          <p:cNvPr id="35" name="그룹 34"/>
          <p:cNvGrpSpPr/>
          <p:nvPr/>
        </p:nvGrpSpPr>
        <p:grpSpPr>
          <a:xfrm>
            <a:off x="-3" y="-8"/>
            <a:ext cx="5471998" cy="7992007"/>
            <a:chOff x="-3" y="-8"/>
            <a:chExt cx="5471998" cy="7992007"/>
          </a:xfrm>
        </p:grpSpPr>
        <p:sp>
          <p:nvSpPr>
            <p:cNvPr id="25" name="object 25"/>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26" name="object 26"/>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7" name="object 27"/>
            <p:cNvSpPr/>
            <p:nvPr/>
          </p:nvSpPr>
          <p:spPr>
            <a:xfrm>
              <a:off x="540000" y="54644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575475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66287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60450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1" name="object 31"/>
            <p:cNvSpPr/>
            <p:nvPr/>
          </p:nvSpPr>
          <p:spPr>
            <a:xfrm>
              <a:off x="540000" y="69190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2" name="object 32"/>
            <p:cNvSpPr/>
            <p:nvPr/>
          </p:nvSpPr>
          <p:spPr>
            <a:xfrm>
              <a:off x="540000" y="63498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3" name="object 33"/>
            <p:cNvSpPr/>
            <p:nvPr/>
          </p:nvSpPr>
          <p:spPr>
            <a:xfrm>
              <a:off x="540000" y="7223866"/>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17" name="object 17"/>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8" name="object 18"/>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9" name="object 19"/>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0" name="object 20"/>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3" name="object 23"/>
            <p:cNvSpPr/>
            <p:nvPr/>
          </p:nvSpPr>
          <p:spPr>
            <a:xfrm>
              <a:off x="1794" y="-8"/>
              <a:ext cx="1376514" cy="1332001"/>
            </a:xfrm>
            <a:custGeom>
              <a:avLst/>
              <a:gdLst/>
              <a:ahLst/>
              <a:cxnLst/>
              <a:rect l="l" t="t" r="r" b="b"/>
              <a:pathLst>
                <a:path w="1376514" h="1332001">
                  <a:moveTo>
                    <a:pt x="260515" y="216001"/>
                  </a:moveTo>
                  <a:lnTo>
                    <a:pt x="1376514" y="216001"/>
                  </a:lnTo>
                  <a:lnTo>
                    <a:pt x="1376514" y="8"/>
                  </a:lnTo>
                  <a:lnTo>
                    <a:pt x="0" y="8"/>
                  </a:lnTo>
                  <a:lnTo>
                    <a:pt x="38" y="1332001"/>
                  </a:lnTo>
                  <a:lnTo>
                    <a:pt x="260515" y="1332001"/>
                  </a:lnTo>
                  <a:lnTo>
                    <a:pt x="260515" y="216001"/>
                  </a:lnTo>
                  <a:close/>
                </a:path>
              </a:pathLst>
            </a:custGeom>
            <a:solidFill>
              <a:srgbClr val="43C7F4"/>
            </a:solidFill>
          </p:spPr>
          <p:txBody>
            <a:bodyPr wrap="square" lIns="0" tIns="0" rIns="0" bIns="0" rtlCol="0">
              <a:noAutofit/>
            </a:bodyPr>
            <a:lstStyle/>
            <a:p>
              <a:endParaRPr/>
            </a:p>
          </p:txBody>
        </p:sp>
        <p:sp>
          <p:nvSpPr>
            <p:cNvPr id="14" name="object 14"/>
            <p:cNvSpPr txBox="1"/>
            <p:nvPr/>
          </p:nvSpPr>
          <p:spPr>
            <a:xfrm>
              <a:off x="536286" y="1186590"/>
              <a:ext cx="4516246" cy="851103"/>
            </a:xfrm>
            <a:prstGeom prst="rect">
              <a:avLst/>
            </a:prstGeom>
          </p:spPr>
          <p:txBody>
            <a:bodyPr wrap="square" lIns="0" tIns="6604" rIns="0" bIns="0" rtlCol="0">
              <a:noAutofit/>
            </a:bodyPr>
            <a:lstStyle/>
            <a:p>
              <a:pPr marR="673" indent="120650" algn="just">
                <a:lnSpc>
                  <a:spcPts val="1200"/>
                </a:lnSpc>
              </a:pPr>
              <a:r>
                <a:rPr lang="es-ES" sz="900" dirty="0">
                  <a:latin typeface="Malgun Gothic"/>
                  <a:cs typeface="Malgun Gothic"/>
                </a:rPr>
                <a:t>Antes de ser salvos, estábamos lejos de Dios y éramos enemigos de Dios, bajo su ira y juicio. Sin embargo, Dios, lleno de misericordia, no nos juzgó de acuerdo con nuestros pecados, sino que tomó al Hijo unigénito, Jesucristo, como una ‘ofrenda de reconciliación’ para resolver los pecados entre Dios y nosotros basados ​​en su sangre. Los que hemos sido salvos no solo nos hemos reconciliado con Dios en Cristo, sino que también hemos obtenido la potestad de ser hechos sus hijos.</a:t>
              </a:r>
            </a:p>
          </p:txBody>
        </p:sp>
        <p:sp>
          <p:nvSpPr>
            <p:cNvPr id="13" name="object 13"/>
            <p:cNvSpPr txBox="1"/>
            <p:nvPr/>
          </p:nvSpPr>
          <p:spPr>
            <a:xfrm>
              <a:off x="536286" y="2215800"/>
              <a:ext cx="4515561" cy="701508"/>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Al reconciliarnos primero con Dios, se nos ha dado el importante ministerio de reconciliar a aquellos que nos rodean y que todavía están en un estado perdido con Dios. Dios ya había perdonado los pecados de la humanidad con la sangre de Jesús y desea con fervor la reconciliación, pero las personas actúan como enemigos de Dios sin saberlo. Debemos esforzarnos por predicar el amor de Dios a ellos.</a:t>
              </a:r>
            </a:p>
          </p:txBody>
        </p:sp>
        <p:sp>
          <p:nvSpPr>
            <p:cNvPr id="12" name="object 12"/>
            <p:cNvSpPr txBox="1"/>
            <p:nvPr/>
          </p:nvSpPr>
          <p:spPr>
            <a:xfrm>
              <a:off x="536286" y="3139384"/>
              <a:ext cx="4515584" cy="708716"/>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Reconciliar a Dios y al mundo no es solo de manera pacífica. Pueden surgir muchas disputas y desacuerdos entre familiares y amigos. Incluso la paz momentánea de la que disfruta una nación es hecha por la sangre de miles de personas, ¿cuánta más disputa se necesitaría para reconciliar a los que están bajo la autoridad de Satanás con Dios?</a:t>
              </a:r>
            </a:p>
          </p:txBody>
        </p:sp>
        <p:sp>
          <p:nvSpPr>
            <p:cNvPr id="11" name="object 11"/>
            <p:cNvSpPr txBox="1"/>
            <p:nvPr/>
          </p:nvSpPr>
          <p:spPr>
            <a:xfrm>
              <a:off x="536286" y="4031860"/>
              <a:ext cx="4507022" cy="495401"/>
            </a:xfrm>
            <a:prstGeom prst="rect">
              <a:avLst/>
            </a:prstGeom>
          </p:spPr>
          <p:txBody>
            <a:bodyPr wrap="square" lIns="0" tIns="6604" rIns="0" bIns="0" rtlCol="0">
              <a:noAutofit/>
            </a:bodyPr>
            <a:lstStyle/>
            <a:p>
              <a:pPr indent="98425" algn="just">
                <a:lnSpc>
                  <a:spcPts val="1200"/>
                </a:lnSpc>
              </a:pPr>
              <a:r>
                <a:rPr lang="es-ES" sz="900" dirty="0">
                  <a:latin typeface="Malgun Gothic"/>
                  <a:cs typeface="Malgun Gothic"/>
                </a:rPr>
                <a:t>Debemos evitar disputas y conflictos en otros asuntos triviales para ganar esta importante batalla. Debemos tener cuidado con lo que decimos, no solo entender a tu oponente, sino también hacer concesión y reconciliación. Cuando el mundo pueda ver a Cristo a través de nosotros, el mundo se reconciliará con Cristo.</a:t>
              </a:r>
            </a:p>
          </p:txBody>
        </p:sp>
        <p:sp>
          <p:nvSpPr>
            <p:cNvPr id="10" name="object 10"/>
            <p:cNvSpPr txBox="1"/>
            <p:nvPr/>
          </p:nvSpPr>
          <p:spPr>
            <a:xfrm>
              <a:off x="570500" y="5012270"/>
              <a:ext cx="1785350" cy="207430"/>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9" name="object 9"/>
            <p:cNvSpPr txBox="1"/>
            <p:nvPr/>
          </p:nvSpPr>
          <p:spPr>
            <a:xfrm>
              <a:off x="51071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37</a:t>
              </a:r>
              <a:endParaRPr sz="1000">
                <a:latin typeface="Times New Roman"/>
                <a:cs typeface="Times New Roman"/>
              </a:endParaRPr>
            </a:p>
          </p:txBody>
        </p:sp>
        <p:sp>
          <p:nvSpPr>
            <p:cNvPr id="8" name="object 8"/>
            <p:cNvSpPr txBox="1"/>
            <p:nvPr/>
          </p:nvSpPr>
          <p:spPr>
            <a:xfrm>
              <a:off x="540000" y="5324750"/>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540000" y="5615051"/>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905350"/>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210157"/>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489058"/>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779357"/>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084166"/>
              <a:ext cx="4463999" cy="152399"/>
            </a:xfrm>
            <a:prstGeom prst="rect">
              <a:avLst/>
            </a:prstGeom>
          </p:spPr>
          <p:txBody>
            <a:bodyPr wrap="square" lIns="0" tIns="0" rIns="0" bIns="0" rtlCol="0">
              <a:noAutofit/>
            </a:bodyPr>
            <a:lstStyle/>
            <a:p>
              <a:pPr marL="25400">
                <a:lnSpc>
                  <a:spcPts val="1000"/>
                </a:lnSpc>
              </a:pPr>
              <a:endParaRPr sz="1000"/>
            </a:p>
          </p:txBody>
        </p:sp>
        <p:sp>
          <p:nvSpPr>
            <p:cNvPr id="34" name="object 11">
              <a:extLst>
                <a:ext uri="{FF2B5EF4-FFF2-40B4-BE49-F238E27FC236}">
                  <a16:creationId xmlns:a16="http://schemas.microsoft.com/office/drawing/2014/main" id="{C38440DF-74EF-4886-BBC5-5D7ADB0E7F3E}"/>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 name="그룹 69"/>
          <p:cNvGrpSpPr/>
          <p:nvPr/>
        </p:nvGrpSpPr>
        <p:grpSpPr>
          <a:xfrm>
            <a:off x="206400" y="467055"/>
            <a:ext cx="4827250" cy="7275740"/>
            <a:chOff x="206400" y="467055"/>
            <a:chExt cx="4827250" cy="7275740"/>
          </a:xfrm>
        </p:grpSpPr>
        <p:sp>
          <p:nvSpPr>
            <p:cNvPr id="60" name="object 60"/>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61" name="object 61"/>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62" name="object 62"/>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63" name="object 63"/>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64" name="object 64"/>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65" name="object 65"/>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54" name="object 54"/>
            <p:cNvSpPr/>
            <p:nvPr/>
          </p:nvSpPr>
          <p:spPr>
            <a:xfrm>
              <a:off x="465350" y="36525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55" name="object 55"/>
            <p:cNvSpPr/>
            <p:nvPr/>
          </p:nvSpPr>
          <p:spPr>
            <a:xfrm>
              <a:off x="828532" y="37240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56" name="object 56"/>
            <p:cNvSpPr/>
            <p:nvPr/>
          </p:nvSpPr>
          <p:spPr>
            <a:xfrm>
              <a:off x="1132596" y="36932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57" name="object 57"/>
            <p:cNvSpPr/>
            <p:nvPr/>
          </p:nvSpPr>
          <p:spPr>
            <a:xfrm>
              <a:off x="1138285" y="37031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58" name="object 58"/>
            <p:cNvSpPr/>
            <p:nvPr/>
          </p:nvSpPr>
          <p:spPr>
            <a:xfrm>
              <a:off x="484883" y="36831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59" name="object 59"/>
            <p:cNvSpPr/>
            <p:nvPr/>
          </p:nvSpPr>
          <p:spPr>
            <a:xfrm>
              <a:off x="494649" y="40911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52" name="object 52"/>
            <p:cNvSpPr/>
            <p:nvPr/>
          </p:nvSpPr>
          <p:spPr>
            <a:xfrm>
              <a:off x="449995" y="43645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3" name="object 53"/>
            <p:cNvSpPr/>
            <p:nvPr/>
          </p:nvSpPr>
          <p:spPr>
            <a:xfrm>
              <a:off x="487536" y="44021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50" name="object 50"/>
            <p:cNvSpPr/>
            <p:nvPr/>
          </p:nvSpPr>
          <p:spPr>
            <a:xfrm>
              <a:off x="446394" y="23484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1" name="object 51"/>
            <p:cNvSpPr/>
            <p:nvPr/>
          </p:nvSpPr>
          <p:spPr>
            <a:xfrm>
              <a:off x="483936" y="23860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48" name="object 48"/>
            <p:cNvSpPr/>
            <p:nvPr/>
          </p:nvSpPr>
          <p:spPr>
            <a:xfrm>
              <a:off x="446394" y="28123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9" name="object 49"/>
            <p:cNvSpPr/>
            <p:nvPr/>
          </p:nvSpPr>
          <p:spPr>
            <a:xfrm>
              <a:off x="483936" y="28499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2" name="object 32"/>
            <p:cNvSpPr/>
            <p:nvPr/>
          </p:nvSpPr>
          <p:spPr>
            <a:xfrm>
              <a:off x="369253" y="1055980"/>
              <a:ext cx="108292" cy="117030"/>
            </a:xfrm>
            <a:custGeom>
              <a:avLst/>
              <a:gdLst/>
              <a:ahLst/>
              <a:cxnLst/>
              <a:rect l="l" t="t" r="r" b="b"/>
              <a:pathLst>
                <a:path w="108292" h="117030">
                  <a:moveTo>
                    <a:pt x="108292" y="0"/>
                  </a:moveTo>
                  <a:lnTo>
                    <a:pt x="95442" y="4228"/>
                  </a:lnTo>
                  <a:lnTo>
                    <a:pt x="83124" y="9537"/>
                  </a:lnTo>
                  <a:lnTo>
                    <a:pt x="71395" y="15870"/>
                  </a:lnTo>
                  <a:lnTo>
                    <a:pt x="60311" y="23171"/>
                  </a:lnTo>
                  <a:lnTo>
                    <a:pt x="49929" y="31383"/>
                  </a:lnTo>
                  <a:lnTo>
                    <a:pt x="40305" y="40449"/>
                  </a:lnTo>
                  <a:lnTo>
                    <a:pt x="31497" y="50313"/>
                  </a:lnTo>
                  <a:lnTo>
                    <a:pt x="23560" y="60917"/>
                  </a:lnTo>
                  <a:lnTo>
                    <a:pt x="16552" y="72206"/>
                  </a:lnTo>
                  <a:lnTo>
                    <a:pt x="10528" y="84123"/>
                  </a:lnTo>
                  <a:lnTo>
                    <a:pt x="5545" y="96611"/>
                  </a:lnTo>
                  <a:lnTo>
                    <a:pt x="1661" y="109614"/>
                  </a:lnTo>
                  <a:lnTo>
                    <a:pt x="0" y="117030"/>
                  </a:lnTo>
                </a:path>
              </a:pathLst>
            </a:custGeom>
            <a:ln w="12700">
              <a:solidFill>
                <a:srgbClr val="00C0F3"/>
              </a:solidFill>
              <a:prstDash val="dash"/>
            </a:ln>
          </p:spPr>
          <p:txBody>
            <a:bodyPr wrap="square" lIns="0" tIns="0" rIns="0" bIns="0" rtlCol="0">
              <a:noAutofit/>
            </a:bodyPr>
            <a:lstStyle/>
            <a:p>
              <a:endParaRPr/>
            </a:p>
          </p:txBody>
        </p:sp>
        <p:sp>
          <p:nvSpPr>
            <p:cNvPr id="33" name="object 33"/>
            <p:cNvSpPr/>
            <p:nvPr/>
          </p:nvSpPr>
          <p:spPr>
            <a:xfrm>
              <a:off x="366350" y="1247763"/>
              <a:ext cx="0" cy="693953"/>
            </a:xfrm>
            <a:custGeom>
              <a:avLst/>
              <a:gdLst/>
              <a:ahLst/>
              <a:cxnLst/>
              <a:rect l="l" t="t" r="r" b="b"/>
              <a:pathLst>
                <a:path h="693953">
                  <a:moveTo>
                    <a:pt x="0" y="0"/>
                  </a:moveTo>
                  <a:lnTo>
                    <a:pt x="0" y="693953"/>
                  </a:lnTo>
                </a:path>
              </a:pathLst>
            </a:custGeom>
            <a:ln w="12700">
              <a:solidFill>
                <a:srgbClr val="00C0F3"/>
              </a:solidFill>
              <a:prstDash val="dash"/>
            </a:ln>
          </p:spPr>
          <p:txBody>
            <a:bodyPr wrap="square" lIns="0" tIns="0" rIns="0" bIns="0" rtlCol="0">
              <a:noAutofit/>
            </a:bodyPr>
            <a:lstStyle/>
            <a:p>
              <a:endParaRPr/>
            </a:p>
          </p:txBody>
        </p:sp>
        <p:sp>
          <p:nvSpPr>
            <p:cNvPr id="34" name="object 34"/>
            <p:cNvSpPr/>
            <p:nvPr/>
          </p:nvSpPr>
          <p:spPr>
            <a:xfrm>
              <a:off x="366346" y="1184648"/>
              <a:ext cx="1066" cy="37338"/>
            </a:xfrm>
            <a:custGeom>
              <a:avLst/>
              <a:gdLst/>
              <a:ahLst/>
              <a:cxnLst/>
              <a:rect l="l" t="t" r="r" b="b"/>
              <a:pathLst>
                <a:path w="1066" h="37337">
                  <a:moveTo>
                    <a:pt x="1066" y="0"/>
                  </a:moveTo>
                  <a:lnTo>
                    <a:pt x="368" y="5930"/>
                  </a:lnTo>
                  <a:lnTo>
                    <a:pt x="0" y="11976"/>
                  </a:lnTo>
                  <a:lnTo>
                    <a:pt x="0" y="18097"/>
                  </a:lnTo>
                  <a:lnTo>
                    <a:pt x="0" y="37338"/>
                  </a:lnTo>
                </a:path>
              </a:pathLst>
            </a:custGeom>
            <a:ln w="12699">
              <a:solidFill>
                <a:srgbClr val="00C0F3"/>
              </a:solidFill>
            </a:ln>
          </p:spPr>
          <p:txBody>
            <a:bodyPr wrap="square" lIns="0" tIns="0" rIns="0" bIns="0" rtlCol="0">
              <a:noAutofit/>
            </a:bodyPr>
            <a:lstStyle/>
            <a:p>
              <a:endParaRPr/>
            </a:p>
          </p:txBody>
        </p:sp>
        <p:sp>
          <p:nvSpPr>
            <p:cNvPr id="35" name="object 35"/>
            <p:cNvSpPr/>
            <p:nvPr/>
          </p:nvSpPr>
          <p:spPr>
            <a:xfrm>
              <a:off x="371985" y="2015049"/>
              <a:ext cx="117030" cy="108292"/>
            </a:xfrm>
            <a:custGeom>
              <a:avLst/>
              <a:gdLst/>
              <a:ahLst/>
              <a:cxnLst/>
              <a:rect l="l" t="t" r="r" b="b"/>
              <a:pathLst>
                <a:path w="117030" h="108292">
                  <a:moveTo>
                    <a:pt x="0" y="0"/>
                  </a:moveTo>
                  <a:lnTo>
                    <a:pt x="4228" y="12850"/>
                  </a:lnTo>
                  <a:lnTo>
                    <a:pt x="9537" y="25168"/>
                  </a:lnTo>
                  <a:lnTo>
                    <a:pt x="15870" y="36897"/>
                  </a:lnTo>
                  <a:lnTo>
                    <a:pt x="23171" y="47981"/>
                  </a:lnTo>
                  <a:lnTo>
                    <a:pt x="31383" y="58363"/>
                  </a:lnTo>
                  <a:lnTo>
                    <a:pt x="40449" y="67987"/>
                  </a:lnTo>
                  <a:lnTo>
                    <a:pt x="50313" y="76795"/>
                  </a:lnTo>
                  <a:lnTo>
                    <a:pt x="60917" y="84732"/>
                  </a:lnTo>
                  <a:lnTo>
                    <a:pt x="72206" y="91740"/>
                  </a:lnTo>
                  <a:lnTo>
                    <a:pt x="84123" y="97764"/>
                  </a:lnTo>
                  <a:lnTo>
                    <a:pt x="96611" y="102747"/>
                  </a:lnTo>
                  <a:lnTo>
                    <a:pt x="109614" y="106631"/>
                  </a:lnTo>
                  <a:lnTo>
                    <a:pt x="117030" y="108292"/>
                  </a:lnTo>
                </a:path>
              </a:pathLst>
            </a:custGeom>
            <a:ln w="12700">
              <a:solidFill>
                <a:srgbClr val="00C0F3"/>
              </a:solidFill>
              <a:prstDash val="dash"/>
            </a:ln>
          </p:spPr>
          <p:txBody>
            <a:bodyPr wrap="square" lIns="0" tIns="0" rIns="0" bIns="0" rtlCol="0">
              <a:noAutofit/>
            </a:bodyPr>
            <a:lstStyle/>
            <a:p>
              <a:endParaRPr/>
            </a:p>
          </p:txBody>
        </p:sp>
        <p:sp>
          <p:nvSpPr>
            <p:cNvPr id="36" name="object 36"/>
            <p:cNvSpPr/>
            <p:nvPr/>
          </p:nvSpPr>
          <p:spPr>
            <a:xfrm>
              <a:off x="366346" y="1954611"/>
              <a:ext cx="1066" cy="37337"/>
            </a:xfrm>
            <a:custGeom>
              <a:avLst/>
              <a:gdLst/>
              <a:ahLst/>
              <a:cxnLst/>
              <a:rect l="l" t="t" r="r" b="b"/>
              <a:pathLst>
                <a:path w="1066" h="37337">
                  <a:moveTo>
                    <a:pt x="0" y="0"/>
                  </a:moveTo>
                  <a:lnTo>
                    <a:pt x="0" y="19240"/>
                  </a:lnTo>
                  <a:lnTo>
                    <a:pt x="0" y="25361"/>
                  </a:lnTo>
                  <a:lnTo>
                    <a:pt x="368" y="31394"/>
                  </a:lnTo>
                  <a:lnTo>
                    <a:pt x="1066" y="37337"/>
                  </a:lnTo>
                </a:path>
              </a:pathLst>
            </a:custGeom>
            <a:ln w="12699">
              <a:solidFill>
                <a:srgbClr val="00C0F3"/>
              </a:solidFill>
            </a:ln>
          </p:spPr>
          <p:txBody>
            <a:bodyPr wrap="square" lIns="0" tIns="0" rIns="0" bIns="0" rtlCol="0">
              <a:noAutofit/>
            </a:bodyPr>
            <a:lstStyle/>
            <a:p>
              <a:endParaRPr/>
            </a:p>
          </p:txBody>
        </p:sp>
        <p:sp>
          <p:nvSpPr>
            <p:cNvPr id="37" name="object 37"/>
            <p:cNvSpPr/>
            <p:nvPr/>
          </p:nvSpPr>
          <p:spPr>
            <a:xfrm>
              <a:off x="562993" y="21262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38" name="object 38"/>
            <p:cNvSpPr/>
            <p:nvPr/>
          </p:nvSpPr>
          <p:spPr>
            <a:xfrm>
              <a:off x="500649" y="2125184"/>
              <a:ext cx="37084" cy="1066"/>
            </a:xfrm>
            <a:custGeom>
              <a:avLst/>
              <a:gdLst/>
              <a:ahLst/>
              <a:cxnLst/>
              <a:rect l="l" t="t" r="r" b="b"/>
              <a:pathLst>
                <a:path w="37084" h="1066">
                  <a:moveTo>
                    <a:pt x="0" y="0"/>
                  </a:moveTo>
                  <a:lnTo>
                    <a:pt x="5943" y="698"/>
                  </a:lnTo>
                  <a:lnTo>
                    <a:pt x="11976" y="1066"/>
                  </a:lnTo>
                  <a:lnTo>
                    <a:pt x="18097" y="1066"/>
                  </a:lnTo>
                  <a:lnTo>
                    <a:pt x="37084" y="1066"/>
                  </a:lnTo>
                </a:path>
              </a:pathLst>
            </a:custGeom>
            <a:ln w="12699">
              <a:solidFill>
                <a:srgbClr val="00C0F3"/>
              </a:solidFill>
            </a:ln>
          </p:spPr>
          <p:txBody>
            <a:bodyPr wrap="square" lIns="0" tIns="0" rIns="0" bIns="0" rtlCol="0">
              <a:noAutofit/>
            </a:bodyPr>
            <a:lstStyle/>
            <a:p>
              <a:endParaRPr/>
            </a:p>
          </p:txBody>
        </p:sp>
        <p:sp>
          <p:nvSpPr>
            <p:cNvPr id="39" name="object 39"/>
            <p:cNvSpPr/>
            <p:nvPr/>
          </p:nvSpPr>
          <p:spPr>
            <a:xfrm>
              <a:off x="4922453" y="2003579"/>
              <a:ext cx="108292" cy="117030"/>
            </a:xfrm>
            <a:custGeom>
              <a:avLst/>
              <a:gdLst/>
              <a:ahLst/>
              <a:cxnLst/>
              <a:rect l="l" t="t" r="r" b="b"/>
              <a:pathLst>
                <a:path w="108292" h="117030">
                  <a:moveTo>
                    <a:pt x="0" y="117030"/>
                  </a:moveTo>
                  <a:lnTo>
                    <a:pt x="12850" y="112802"/>
                  </a:lnTo>
                  <a:lnTo>
                    <a:pt x="25168" y="107493"/>
                  </a:lnTo>
                  <a:lnTo>
                    <a:pt x="36897" y="101159"/>
                  </a:lnTo>
                  <a:lnTo>
                    <a:pt x="47981" y="93859"/>
                  </a:lnTo>
                  <a:lnTo>
                    <a:pt x="58363" y="85647"/>
                  </a:lnTo>
                  <a:lnTo>
                    <a:pt x="67987" y="76581"/>
                  </a:lnTo>
                  <a:lnTo>
                    <a:pt x="76795" y="66717"/>
                  </a:lnTo>
                  <a:lnTo>
                    <a:pt x="84732" y="56112"/>
                  </a:lnTo>
                  <a:lnTo>
                    <a:pt x="91740" y="44823"/>
                  </a:lnTo>
                  <a:lnTo>
                    <a:pt x="97764" y="32906"/>
                  </a:lnTo>
                  <a:lnTo>
                    <a:pt x="102747" y="20418"/>
                  </a:lnTo>
                  <a:lnTo>
                    <a:pt x="106631" y="7416"/>
                  </a:lnTo>
                  <a:lnTo>
                    <a:pt x="108292" y="0"/>
                  </a:lnTo>
                </a:path>
              </a:pathLst>
            </a:custGeom>
            <a:ln w="12700">
              <a:solidFill>
                <a:srgbClr val="00C0F3"/>
              </a:solidFill>
              <a:prstDash val="dash"/>
            </a:ln>
          </p:spPr>
          <p:txBody>
            <a:bodyPr wrap="square" lIns="0" tIns="0" rIns="0" bIns="0" rtlCol="0">
              <a:noAutofit/>
            </a:bodyPr>
            <a:lstStyle/>
            <a:p>
              <a:endParaRPr/>
            </a:p>
          </p:txBody>
        </p:sp>
        <p:sp>
          <p:nvSpPr>
            <p:cNvPr id="40" name="object 40"/>
            <p:cNvSpPr/>
            <p:nvPr/>
          </p:nvSpPr>
          <p:spPr>
            <a:xfrm>
              <a:off x="4862273" y="2125184"/>
              <a:ext cx="37071" cy="1066"/>
            </a:xfrm>
            <a:custGeom>
              <a:avLst/>
              <a:gdLst/>
              <a:ahLst/>
              <a:cxnLst/>
              <a:rect l="l" t="t" r="r" b="b"/>
              <a:pathLst>
                <a:path w="37071" h="1066">
                  <a:moveTo>
                    <a:pt x="0" y="1066"/>
                  </a:moveTo>
                  <a:lnTo>
                    <a:pt x="18973" y="1066"/>
                  </a:lnTo>
                  <a:lnTo>
                    <a:pt x="25095" y="1066"/>
                  </a:lnTo>
                  <a:lnTo>
                    <a:pt x="31140" y="698"/>
                  </a:lnTo>
                  <a:lnTo>
                    <a:pt x="37071" y="0"/>
                  </a:lnTo>
                </a:path>
              </a:pathLst>
            </a:custGeom>
            <a:ln w="12699">
              <a:solidFill>
                <a:srgbClr val="00C0F3"/>
              </a:solidFill>
            </a:ln>
          </p:spPr>
          <p:txBody>
            <a:bodyPr wrap="square" lIns="0" tIns="0" rIns="0" bIns="0" rtlCol="0">
              <a:noAutofit/>
            </a:bodyPr>
            <a:lstStyle/>
            <a:p>
              <a:endParaRPr/>
            </a:p>
          </p:txBody>
        </p:sp>
        <p:sp>
          <p:nvSpPr>
            <p:cNvPr id="41" name="object 41"/>
            <p:cNvSpPr/>
            <p:nvPr/>
          </p:nvSpPr>
          <p:spPr>
            <a:xfrm>
              <a:off x="5033650" y="1234873"/>
              <a:ext cx="0" cy="693953"/>
            </a:xfrm>
            <a:custGeom>
              <a:avLst/>
              <a:gdLst/>
              <a:ahLst/>
              <a:cxnLst/>
              <a:rect l="l" t="t" r="r" b="b"/>
              <a:pathLst>
                <a:path h="693953">
                  <a:moveTo>
                    <a:pt x="0" y="693953"/>
                  </a:moveTo>
                  <a:lnTo>
                    <a:pt x="0" y="0"/>
                  </a:lnTo>
                </a:path>
              </a:pathLst>
            </a:custGeom>
            <a:ln w="12700">
              <a:solidFill>
                <a:srgbClr val="00C0F3"/>
              </a:solidFill>
              <a:prstDash val="dash"/>
            </a:ln>
          </p:spPr>
          <p:txBody>
            <a:bodyPr wrap="square" lIns="0" tIns="0" rIns="0" bIns="0" rtlCol="0">
              <a:noAutofit/>
            </a:bodyPr>
            <a:lstStyle/>
            <a:p>
              <a:endParaRPr/>
            </a:p>
          </p:txBody>
        </p:sp>
        <p:sp>
          <p:nvSpPr>
            <p:cNvPr id="42" name="object 42"/>
            <p:cNvSpPr/>
            <p:nvPr/>
          </p:nvSpPr>
          <p:spPr>
            <a:xfrm>
              <a:off x="5032580" y="1954611"/>
              <a:ext cx="1066" cy="37337"/>
            </a:xfrm>
            <a:custGeom>
              <a:avLst/>
              <a:gdLst/>
              <a:ahLst/>
              <a:cxnLst/>
              <a:rect l="l" t="t" r="r" b="b"/>
              <a:pathLst>
                <a:path w="1066" h="37337">
                  <a:moveTo>
                    <a:pt x="0" y="37337"/>
                  </a:moveTo>
                  <a:lnTo>
                    <a:pt x="711" y="31394"/>
                  </a:lnTo>
                  <a:lnTo>
                    <a:pt x="1066" y="25361"/>
                  </a:lnTo>
                  <a:lnTo>
                    <a:pt x="1066" y="19240"/>
                  </a:lnTo>
                  <a:lnTo>
                    <a:pt x="1066" y="0"/>
                  </a:lnTo>
                </a:path>
              </a:pathLst>
            </a:custGeom>
            <a:ln w="12700">
              <a:solidFill>
                <a:srgbClr val="00C0F3"/>
              </a:solidFill>
            </a:ln>
          </p:spPr>
          <p:txBody>
            <a:bodyPr wrap="square" lIns="0" tIns="0" rIns="0" bIns="0" rtlCol="0">
              <a:noAutofit/>
            </a:bodyPr>
            <a:lstStyle/>
            <a:p>
              <a:endParaRPr/>
            </a:p>
          </p:txBody>
        </p:sp>
        <p:sp>
          <p:nvSpPr>
            <p:cNvPr id="43" name="object 43"/>
            <p:cNvSpPr/>
            <p:nvPr/>
          </p:nvSpPr>
          <p:spPr>
            <a:xfrm>
              <a:off x="4910984" y="1053249"/>
              <a:ext cx="117030" cy="108292"/>
            </a:xfrm>
            <a:custGeom>
              <a:avLst/>
              <a:gdLst/>
              <a:ahLst/>
              <a:cxnLst/>
              <a:rect l="l" t="t" r="r" b="b"/>
              <a:pathLst>
                <a:path w="117030" h="108292">
                  <a:moveTo>
                    <a:pt x="117030" y="108292"/>
                  </a:moveTo>
                  <a:lnTo>
                    <a:pt x="112802" y="95442"/>
                  </a:lnTo>
                  <a:lnTo>
                    <a:pt x="107493" y="83124"/>
                  </a:lnTo>
                  <a:lnTo>
                    <a:pt x="101159" y="71395"/>
                  </a:lnTo>
                  <a:lnTo>
                    <a:pt x="93859" y="60311"/>
                  </a:lnTo>
                  <a:lnTo>
                    <a:pt x="85647" y="49929"/>
                  </a:lnTo>
                  <a:lnTo>
                    <a:pt x="76581" y="40305"/>
                  </a:lnTo>
                  <a:lnTo>
                    <a:pt x="66717" y="31497"/>
                  </a:lnTo>
                  <a:lnTo>
                    <a:pt x="56112" y="23560"/>
                  </a:lnTo>
                  <a:lnTo>
                    <a:pt x="44823" y="16552"/>
                  </a:lnTo>
                  <a:lnTo>
                    <a:pt x="32906" y="10528"/>
                  </a:lnTo>
                  <a:lnTo>
                    <a:pt x="20418" y="5545"/>
                  </a:lnTo>
                  <a:lnTo>
                    <a:pt x="7416" y="1661"/>
                  </a:lnTo>
                  <a:lnTo>
                    <a:pt x="0" y="0"/>
                  </a:lnTo>
                </a:path>
              </a:pathLst>
            </a:custGeom>
            <a:ln w="12700">
              <a:solidFill>
                <a:srgbClr val="00C0F3"/>
              </a:solidFill>
              <a:prstDash val="dash"/>
            </a:ln>
          </p:spPr>
          <p:txBody>
            <a:bodyPr wrap="square" lIns="0" tIns="0" rIns="0" bIns="0" rtlCol="0">
              <a:noAutofit/>
            </a:bodyPr>
            <a:lstStyle/>
            <a:p>
              <a:endParaRPr/>
            </a:p>
          </p:txBody>
        </p:sp>
        <p:sp>
          <p:nvSpPr>
            <p:cNvPr id="44" name="object 44"/>
            <p:cNvSpPr/>
            <p:nvPr/>
          </p:nvSpPr>
          <p:spPr>
            <a:xfrm>
              <a:off x="5032580" y="1184648"/>
              <a:ext cx="1066" cy="37338"/>
            </a:xfrm>
            <a:custGeom>
              <a:avLst/>
              <a:gdLst/>
              <a:ahLst/>
              <a:cxnLst/>
              <a:rect l="l" t="t" r="r" b="b"/>
              <a:pathLst>
                <a:path w="1066" h="37337">
                  <a:moveTo>
                    <a:pt x="1066" y="37338"/>
                  </a:moveTo>
                  <a:lnTo>
                    <a:pt x="1066" y="18097"/>
                  </a:lnTo>
                  <a:lnTo>
                    <a:pt x="1066" y="11976"/>
                  </a:lnTo>
                  <a:lnTo>
                    <a:pt x="711" y="5930"/>
                  </a:lnTo>
                  <a:lnTo>
                    <a:pt x="0" y="0"/>
                  </a:lnTo>
                </a:path>
              </a:pathLst>
            </a:custGeom>
            <a:ln w="12700">
              <a:solidFill>
                <a:srgbClr val="00C0F3"/>
              </a:solidFill>
            </a:ln>
          </p:spPr>
          <p:txBody>
            <a:bodyPr wrap="square" lIns="0" tIns="0" rIns="0" bIns="0" rtlCol="0">
              <a:noAutofit/>
            </a:bodyPr>
            <a:lstStyle/>
            <a:p>
              <a:endParaRPr/>
            </a:p>
          </p:txBody>
        </p:sp>
        <p:sp>
          <p:nvSpPr>
            <p:cNvPr id="45" name="object 45"/>
            <p:cNvSpPr/>
            <p:nvPr/>
          </p:nvSpPr>
          <p:spPr>
            <a:xfrm>
              <a:off x="550363" y="1050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46" name="object 46"/>
            <p:cNvSpPr/>
            <p:nvPr/>
          </p:nvSpPr>
          <p:spPr>
            <a:xfrm>
              <a:off x="4862273" y="1050345"/>
              <a:ext cx="37071" cy="1066"/>
            </a:xfrm>
            <a:custGeom>
              <a:avLst/>
              <a:gdLst/>
              <a:ahLst/>
              <a:cxnLst/>
              <a:rect l="l" t="t" r="r" b="b"/>
              <a:pathLst>
                <a:path w="37071" h="1066">
                  <a:moveTo>
                    <a:pt x="37071" y="1066"/>
                  </a:moveTo>
                  <a:lnTo>
                    <a:pt x="31140" y="355"/>
                  </a:lnTo>
                  <a:lnTo>
                    <a:pt x="25095" y="0"/>
                  </a:lnTo>
                  <a:lnTo>
                    <a:pt x="18973" y="0"/>
                  </a:lnTo>
                  <a:lnTo>
                    <a:pt x="0" y="0"/>
                  </a:lnTo>
                </a:path>
              </a:pathLst>
            </a:custGeom>
            <a:ln w="12699">
              <a:solidFill>
                <a:srgbClr val="00C0F3"/>
              </a:solidFill>
            </a:ln>
          </p:spPr>
          <p:txBody>
            <a:bodyPr wrap="square" lIns="0" tIns="0" rIns="0" bIns="0" rtlCol="0">
              <a:noAutofit/>
            </a:bodyPr>
            <a:lstStyle/>
            <a:p>
              <a:endParaRPr/>
            </a:p>
          </p:txBody>
        </p:sp>
        <p:sp>
          <p:nvSpPr>
            <p:cNvPr id="47" name="object 47"/>
            <p:cNvSpPr/>
            <p:nvPr/>
          </p:nvSpPr>
          <p:spPr>
            <a:xfrm>
              <a:off x="500649" y="1050345"/>
              <a:ext cx="37084" cy="1066"/>
            </a:xfrm>
            <a:custGeom>
              <a:avLst/>
              <a:gdLst/>
              <a:ahLst/>
              <a:cxnLst/>
              <a:rect l="l" t="t" r="r" b="b"/>
              <a:pathLst>
                <a:path w="37084" h="1066">
                  <a:moveTo>
                    <a:pt x="37084" y="0"/>
                  </a:moveTo>
                  <a:lnTo>
                    <a:pt x="18097" y="0"/>
                  </a:lnTo>
                  <a:lnTo>
                    <a:pt x="11976" y="0"/>
                  </a:lnTo>
                  <a:lnTo>
                    <a:pt x="5943" y="355"/>
                  </a:lnTo>
                  <a:lnTo>
                    <a:pt x="0" y="1066"/>
                  </a:lnTo>
                </a:path>
              </a:pathLst>
            </a:custGeom>
            <a:ln w="12699">
              <a:solidFill>
                <a:srgbClr val="00C0F3"/>
              </a:solidFill>
            </a:ln>
          </p:spPr>
          <p:txBody>
            <a:bodyPr wrap="square" lIns="0" tIns="0" rIns="0" bIns="0" rtlCol="0">
              <a:noAutofit/>
            </a:bodyPr>
            <a:lstStyle/>
            <a:p>
              <a:endParaRPr/>
            </a:p>
          </p:txBody>
        </p:sp>
        <p:sp>
          <p:nvSpPr>
            <p:cNvPr id="20" name="object 20"/>
            <p:cNvSpPr/>
            <p:nvPr/>
          </p:nvSpPr>
          <p:spPr>
            <a:xfrm>
              <a:off x="429348" y="4921351"/>
              <a:ext cx="787450" cy="2167889"/>
            </a:xfrm>
            <a:custGeom>
              <a:avLst/>
              <a:gdLst/>
              <a:ahLst/>
              <a:cxnLst/>
              <a:rect l="l" t="t" r="r" b="b"/>
              <a:pathLst>
                <a:path w="787450" h="2167889">
                  <a:moveTo>
                    <a:pt x="0" y="2167890"/>
                  </a:moveTo>
                  <a:lnTo>
                    <a:pt x="787450" y="2167890"/>
                  </a:lnTo>
                  <a:lnTo>
                    <a:pt x="787450" y="0"/>
                  </a:lnTo>
                  <a:lnTo>
                    <a:pt x="0" y="0"/>
                  </a:lnTo>
                  <a:lnTo>
                    <a:pt x="0" y="2167890"/>
                  </a:lnTo>
                  <a:close/>
                </a:path>
              </a:pathLst>
            </a:custGeom>
            <a:solidFill>
              <a:srgbClr val="00ADEF"/>
            </a:solidFill>
          </p:spPr>
          <p:txBody>
            <a:bodyPr wrap="square" lIns="0" tIns="0" rIns="0" bIns="0" rtlCol="0">
              <a:noAutofit/>
            </a:bodyPr>
            <a:lstStyle/>
            <a:p>
              <a:endParaRPr/>
            </a:p>
          </p:txBody>
        </p:sp>
        <p:sp>
          <p:nvSpPr>
            <p:cNvPr id="21" name="object 21"/>
            <p:cNvSpPr/>
            <p:nvPr/>
          </p:nvSpPr>
          <p:spPr>
            <a:xfrm>
              <a:off x="423000" y="4921345"/>
              <a:ext cx="793800" cy="0"/>
            </a:xfrm>
            <a:custGeom>
              <a:avLst/>
              <a:gdLst/>
              <a:ahLst/>
              <a:cxnLst/>
              <a:rect l="l" t="t" r="r" b="b"/>
              <a:pathLst>
                <a:path w="793800">
                  <a:moveTo>
                    <a:pt x="0" y="0"/>
                  </a:moveTo>
                  <a:lnTo>
                    <a:pt x="793800" y="0"/>
                  </a:lnTo>
                </a:path>
              </a:pathLst>
            </a:custGeom>
            <a:ln w="12700">
              <a:solidFill>
                <a:srgbClr val="00ADEF"/>
              </a:solidFill>
            </a:ln>
          </p:spPr>
          <p:txBody>
            <a:bodyPr wrap="square" lIns="0" tIns="0" rIns="0" bIns="0" rtlCol="0">
              <a:noAutofit/>
            </a:bodyPr>
            <a:lstStyle/>
            <a:p>
              <a:endParaRPr/>
            </a:p>
          </p:txBody>
        </p:sp>
        <p:sp>
          <p:nvSpPr>
            <p:cNvPr id="22" name="object 22"/>
            <p:cNvSpPr/>
            <p:nvPr/>
          </p:nvSpPr>
          <p:spPr>
            <a:xfrm>
              <a:off x="429350" y="4927699"/>
              <a:ext cx="0" cy="1048296"/>
            </a:xfrm>
            <a:custGeom>
              <a:avLst/>
              <a:gdLst/>
              <a:ahLst/>
              <a:cxnLst/>
              <a:rect l="l" t="t" r="r" b="b"/>
              <a:pathLst>
                <a:path h="1048296">
                  <a:moveTo>
                    <a:pt x="0" y="1048296"/>
                  </a:moveTo>
                  <a:lnTo>
                    <a:pt x="0" y="0"/>
                  </a:lnTo>
                </a:path>
              </a:pathLst>
            </a:custGeom>
            <a:ln w="12700">
              <a:solidFill>
                <a:srgbClr val="00ADEF"/>
              </a:solidFill>
            </a:ln>
          </p:spPr>
          <p:txBody>
            <a:bodyPr wrap="square" lIns="0" tIns="0" rIns="0" bIns="0" rtlCol="0">
              <a:noAutofit/>
            </a:bodyPr>
            <a:lstStyle/>
            <a:p>
              <a:endParaRPr/>
            </a:p>
          </p:txBody>
        </p:sp>
        <p:sp>
          <p:nvSpPr>
            <p:cNvPr id="23" name="object 23"/>
            <p:cNvSpPr/>
            <p:nvPr/>
          </p:nvSpPr>
          <p:spPr>
            <a:xfrm>
              <a:off x="1216799" y="4921345"/>
              <a:ext cx="3751199" cy="0"/>
            </a:xfrm>
            <a:custGeom>
              <a:avLst/>
              <a:gdLst/>
              <a:ahLst/>
              <a:cxnLst/>
              <a:rect l="l" t="t" r="r" b="b"/>
              <a:pathLst>
                <a:path w="3751199">
                  <a:moveTo>
                    <a:pt x="0" y="0"/>
                  </a:moveTo>
                  <a:lnTo>
                    <a:pt x="3751199" y="0"/>
                  </a:lnTo>
                </a:path>
              </a:pathLst>
            </a:custGeom>
            <a:ln w="12700">
              <a:solidFill>
                <a:srgbClr val="00ADEF"/>
              </a:solidFill>
            </a:ln>
          </p:spPr>
          <p:txBody>
            <a:bodyPr wrap="square" lIns="0" tIns="0" rIns="0" bIns="0" rtlCol="0">
              <a:noAutofit/>
            </a:bodyPr>
            <a:lstStyle/>
            <a:p>
              <a:endParaRPr/>
            </a:p>
          </p:txBody>
        </p:sp>
        <p:sp>
          <p:nvSpPr>
            <p:cNvPr id="24" name="object 24"/>
            <p:cNvSpPr/>
            <p:nvPr/>
          </p:nvSpPr>
          <p:spPr>
            <a:xfrm>
              <a:off x="4961649" y="4927699"/>
              <a:ext cx="0" cy="1048296"/>
            </a:xfrm>
            <a:custGeom>
              <a:avLst/>
              <a:gdLst/>
              <a:ahLst/>
              <a:cxnLst/>
              <a:rect l="l" t="t" r="r" b="b"/>
              <a:pathLst>
                <a:path h="1048296">
                  <a:moveTo>
                    <a:pt x="0" y="1048296"/>
                  </a:moveTo>
                  <a:lnTo>
                    <a:pt x="0" y="0"/>
                  </a:lnTo>
                </a:path>
              </a:pathLst>
            </a:custGeom>
            <a:ln w="12700">
              <a:solidFill>
                <a:srgbClr val="00ADEF"/>
              </a:solidFill>
            </a:ln>
          </p:spPr>
          <p:txBody>
            <a:bodyPr wrap="square" lIns="0" tIns="0" rIns="0" bIns="0" rtlCol="0">
              <a:noAutofit/>
            </a:bodyPr>
            <a:lstStyle/>
            <a:p>
              <a:endParaRPr/>
            </a:p>
          </p:txBody>
        </p:sp>
        <p:sp>
          <p:nvSpPr>
            <p:cNvPr id="25" name="object 25"/>
            <p:cNvSpPr/>
            <p:nvPr/>
          </p:nvSpPr>
          <p:spPr>
            <a:xfrm>
              <a:off x="429350" y="5976001"/>
              <a:ext cx="0" cy="1106893"/>
            </a:xfrm>
            <a:custGeom>
              <a:avLst/>
              <a:gdLst/>
              <a:ahLst/>
              <a:cxnLst/>
              <a:rect l="l" t="t" r="r" b="b"/>
              <a:pathLst>
                <a:path h="1106893">
                  <a:moveTo>
                    <a:pt x="0" y="1106893"/>
                  </a:moveTo>
                  <a:lnTo>
                    <a:pt x="0" y="0"/>
                  </a:lnTo>
                </a:path>
              </a:pathLst>
            </a:custGeom>
            <a:ln w="12700">
              <a:solidFill>
                <a:srgbClr val="00ADEF"/>
              </a:solidFill>
            </a:ln>
          </p:spPr>
          <p:txBody>
            <a:bodyPr wrap="square" lIns="0" tIns="0" rIns="0" bIns="0" rtlCol="0">
              <a:noAutofit/>
            </a:bodyPr>
            <a:lstStyle/>
            <a:p>
              <a:endParaRPr/>
            </a:p>
          </p:txBody>
        </p:sp>
        <p:sp>
          <p:nvSpPr>
            <p:cNvPr id="26" name="object 26"/>
            <p:cNvSpPr/>
            <p:nvPr/>
          </p:nvSpPr>
          <p:spPr>
            <a:xfrm>
              <a:off x="4961649" y="5976001"/>
              <a:ext cx="0" cy="1106893"/>
            </a:xfrm>
            <a:custGeom>
              <a:avLst/>
              <a:gdLst/>
              <a:ahLst/>
              <a:cxnLst/>
              <a:rect l="l" t="t" r="r" b="b"/>
              <a:pathLst>
                <a:path h="1106893">
                  <a:moveTo>
                    <a:pt x="0" y="1106893"/>
                  </a:moveTo>
                  <a:lnTo>
                    <a:pt x="0" y="0"/>
                  </a:lnTo>
                </a:path>
              </a:pathLst>
            </a:custGeom>
            <a:ln w="12700">
              <a:solidFill>
                <a:srgbClr val="00ADEF"/>
              </a:solidFill>
            </a:ln>
          </p:spPr>
          <p:txBody>
            <a:bodyPr wrap="square" lIns="0" tIns="0" rIns="0" bIns="0" rtlCol="0">
              <a:noAutofit/>
            </a:bodyPr>
            <a:lstStyle/>
            <a:p>
              <a:endParaRPr/>
            </a:p>
          </p:txBody>
        </p:sp>
        <p:sp>
          <p:nvSpPr>
            <p:cNvPr id="27" name="object 27"/>
            <p:cNvSpPr/>
            <p:nvPr/>
          </p:nvSpPr>
          <p:spPr>
            <a:xfrm>
              <a:off x="423000" y="7089245"/>
              <a:ext cx="793800" cy="0"/>
            </a:xfrm>
            <a:custGeom>
              <a:avLst/>
              <a:gdLst/>
              <a:ahLst/>
              <a:cxnLst/>
              <a:rect l="l" t="t" r="r" b="b"/>
              <a:pathLst>
                <a:path w="793800">
                  <a:moveTo>
                    <a:pt x="0" y="0"/>
                  </a:moveTo>
                  <a:lnTo>
                    <a:pt x="793800" y="0"/>
                  </a:lnTo>
                </a:path>
              </a:pathLst>
            </a:custGeom>
            <a:ln w="12700">
              <a:solidFill>
                <a:srgbClr val="00ADEF"/>
              </a:solidFill>
            </a:ln>
          </p:spPr>
          <p:txBody>
            <a:bodyPr wrap="square" lIns="0" tIns="0" rIns="0" bIns="0" rtlCol="0">
              <a:noAutofit/>
            </a:bodyPr>
            <a:lstStyle/>
            <a:p>
              <a:endParaRPr/>
            </a:p>
          </p:txBody>
        </p:sp>
        <p:sp>
          <p:nvSpPr>
            <p:cNvPr id="28" name="object 28"/>
            <p:cNvSpPr/>
            <p:nvPr/>
          </p:nvSpPr>
          <p:spPr>
            <a:xfrm>
              <a:off x="1216799" y="7089245"/>
              <a:ext cx="3751199" cy="0"/>
            </a:xfrm>
            <a:custGeom>
              <a:avLst/>
              <a:gdLst/>
              <a:ahLst/>
              <a:cxnLst/>
              <a:rect l="l" t="t" r="r" b="b"/>
              <a:pathLst>
                <a:path w="3751199">
                  <a:moveTo>
                    <a:pt x="0" y="0"/>
                  </a:moveTo>
                  <a:lnTo>
                    <a:pt x="3751199" y="0"/>
                  </a:lnTo>
                </a:path>
              </a:pathLst>
            </a:custGeom>
            <a:ln w="12700">
              <a:solidFill>
                <a:srgbClr val="00ADEF"/>
              </a:solidFill>
            </a:ln>
          </p:spPr>
          <p:txBody>
            <a:bodyPr wrap="square" lIns="0" tIns="0" rIns="0" bIns="0" rtlCol="0">
              <a:noAutofit/>
            </a:bodyPr>
            <a:lstStyle/>
            <a:p>
              <a:endParaRPr/>
            </a:p>
          </p:txBody>
        </p:sp>
        <p:sp>
          <p:nvSpPr>
            <p:cNvPr id="29" name="object 29"/>
            <p:cNvSpPr/>
            <p:nvPr/>
          </p:nvSpPr>
          <p:spPr>
            <a:xfrm>
              <a:off x="1216799" y="4927699"/>
              <a:ext cx="0" cy="1045121"/>
            </a:xfrm>
            <a:custGeom>
              <a:avLst/>
              <a:gdLst/>
              <a:ahLst/>
              <a:cxnLst/>
              <a:rect l="l" t="t" r="r" b="b"/>
              <a:pathLst>
                <a:path h="1045121">
                  <a:moveTo>
                    <a:pt x="0" y="1045121"/>
                  </a:moveTo>
                  <a:lnTo>
                    <a:pt x="0" y="0"/>
                  </a:lnTo>
                </a:path>
              </a:pathLst>
            </a:custGeom>
            <a:ln w="6350">
              <a:solidFill>
                <a:srgbClr val="00ADEF"/>
              </a:solidFill>
            </a:ln>
          </p:spPr>
          <p:txBody>
            <a:bodyPr wrap="square" lIns="0" tIns="0" rIns="0" bIns="0" rtlCol="0">
              <a:noAutofit/>
            </a:bodyPr>
            <a:lstStyle/>
            <a:p>
              <a:endParaRPr/>
            </a:p>
          </p:txBody>
        </p:sp>
        <p:sp>
          <p:nvSpPr>
            <p:cNvPr id="30" name="object 30"/>
            <p:cNvSpPr/>
            <p:nvPr/>
          </p:nvSpPr>
          <p:spPr>
            <a:xfrm>
              <a:off x="1213624" y="5975995"/>
              <a:ext cx="3741674" cy="0"/>
            </a:xfrm>
            <a:custGeom>
              <a:avLst/>
              <a:gdLst/>
              <a:ahLst/>
              <a:cxnLst/>
              <a:rect l="l" t="t" r="r" b="b"/>
              <a:pathLst>
                <a:path w="3741674">
                  <a:moveTo>
                    <a:pt x="0" y="0"/>
                  </a:moveTo>
                  <a:lnTo>
                    <a:pt x="3741674" y="0"/>
                  </a:lnTo>
                </a:path>
              </a:pathLst>
            </a:custGeom>
            <a:ln w="6350">
              <a:solidFill>
                <a:srgbClr val="00ADEF"/>
              </a:solidFill>
            </a:ln>
          </p:spPr>
          <p:txBody>
            <a:bodyPr wrap="square" lIns="0" tIns="0" rIns="0" bIns="0" rtlCol="0">
              <a:noAutofit/>
            </a:bodyPr>
            <a:lstStyle/>
            <a:p>
              <a:endParaRPr/>
            </a:p>
          </p:txBody>
        </p:sp>
        <p:sp>
          <p:nvSpPr>
            <p:cNvPr id="31" name="object 31"/>
            <p:cNvSpPr/>
            <p:nvPr/>
          </p:nvSpPr>
          <p:spPr>
            <a:xfrm>
              <a:off x="1216799" y="5979176"/>
              <a:ext cx="0" cy="1103718"/>
            </a:xfrm>
            <a:custGeom>
              <a:avLst/>
              <a:gdLst/>
              <a:ahLst/>
              <a:cxnLst/>
              <a:rect l="l" t="t" r="r" b="b"/>
              <a:pathLst>
                <a:path h="1103718">
                  <a:moveTo>
                    <a:pt x="0" y="1103718"/>
                  </a:moveTo>
                  <a:lnTo>
                    <a:pt x="0" y="0"/>
                  </a:lnTo>
                </a:path>
              </a:pathLst>
            </a:custGeom>
            <a:ln w="6350">
              <a:solidFill>
                <a:srgbClr val="00ADEF"/>
              </a:solidFill>
            </a:ln>
          </p:spPr>
          <p:txBody>
            <a:bodyPr wrap="square" lIns="0" tIns="0" rIns="0" bIns="0" rtlCol="0">
              <a:noAutofit/>
            </a:bodyPr>
            <a:lstStyle/>
            <a:p>
              <a:endParaRPr/>
            </a:p>
          </p:txBody>
        </p:sp>
        <p:sp>
          <p:nvSpPr>
            <p:cNvPr id="17" name="object 17"/>
            <p:cNvSpPr txBox="1"/>
            <p:nvPr/>
          </p:nvSpPr>
          <p:spPr>
            <a:xfrm>
              <a:off x="437300" y="1183325"/>
              <a:ext cx="4517453" cy="304800"/>
            </a:xfrm>
            <a:prstGeom prst="rect">
              <a:avLst/>
            </a:prstGeom>
          </p:spPr>
          <p:txBody>
            <a:bodyPr wrap="square" lIns="0" tIns="7302" rIns="0" bIns="0" rtlCol="0">
              <a:noAutofit/>
            </a:bodyPr>
            <a:lstStyle/>
            <a:p>
              <a:pPr marL="12700" algn="just"/>
              <a:r>
                <a:rPr lang="es-ES" sz="1000" dirty="0">
                  <a:latin typeface="Malgun Gothic"/>
                  <a:cs typeface="Malgun Gothic"/>
                </a:rPr>
                <a:t>Y todo esto proviene de Dios, quien nos reconcilió consigo mismo por Cristo, y nos dio el ministerio de la reconciliación;</a:t>
              </a:r>
              <a:r>
                <a:rPr sz="1000" dirty="0">
                  <a:latin typeface="Malgun Gothic"/>
                  <a:cs typeface="Malgun Gothic"/>
                </a:rPr>
                <a:t> (</a:t>
              </a:r>
              <a:r>
                <a:rPr lang="es-ES" sz="1000" dirty="0">
                  <a:latin typeface="Malgun Gothic"/>
                  <a:cs typeface="Malgun Gothic"/>
                </a:rPr>
                <a:t>2Co</a:t>
              </a:r>
              <a:r>
                <a:rPr sz="1000" dirty="0">
                  <a:latin typeface="Malgun Gothic"/>
                  <a:cs typeface="Malgun Gothic"/>
                </a:rPr>
                <a:t> 5:18)</a:t>
              </a:r>
            </a:p>
          </p:txBody>
        </p:sp>
        <p:sp>
          <p:nvSpPr>
            <p:cNvPr id="16" name="object 16"/>
            <p:cNvSpPr txBox="1"/>
            <p:nvPr/>
          </p:nvSpPr>
          <p:spPr>
            <a:xfrm>
              <a:off x="437300" y="1640525"/>
              <a:ext cx="4517453" cy="304800"/>
            </a:xfrm>
            <a:prstGeom prst="rect">
              <a:avLst/>
            </a:prstGeom>
          </p:spPr>
          <p:txBody>
            <a:bodyPr wrap="square" lIns="0" tIns="7302" rIns="0" bIns="0" rtlCol="0">
              <a:noAutofit/>
            </a:bodyPr>
            <a:lstStyle/>
            <a:p>
              <a:pPr marL="12700" algn="just"/>
              <a:r>
                <a:rPr sz="1000" dirty="0">
                  <a:latin typeface="Malgun Gothic"/>
                  <a:cs typeface="Malgun Gothic"/>
                </a:rPr>
                <a:t>Now all things are of God, who has reconciled us to Himself </a:t>
              </a:r>
              <a:r>
                <a:rPr sz="1000">
                  <a:latin typeface="Malgun Gothic"/>
                  <a:cs typeface="Malgun Gothic"/>
                </a:rPr>
                <a:t>through Jesus</a:t>
              </a:r>
              <a:r>
                <a:rPr lang="es-ES" sz="1000" dirty="0">
                  <a:latin typeface="Malgun Gothic"/>
                  <a:cs typeface="Malgun Gothic"/>
                </a:rPr>
                <a:t> </a:t>
              </a:r>
              <a:r>
                <a:rPr sz="1000">
                  <a:latin typeface="Malgun Gothic"/>
                  <a:cs typeface="Malgun Gothic"/>
                </a:rPr>
                <a:t>Christ, and has given us the ministry of reconciliation, (2Co 5:18)</a:t>
              </a:r>
            </a:p>
          </p:txBody>
        </p:sp>
        <p:sp>
          <p:nvSpPr>
            <p:cNvPr id="15" name="object 15"/>
            <p:cNvSpPr txBox="1"/>
            <p:nvPr/>
          </p:nvSpPr>
          <p:spPr>
            <a:xfrm>
              <a:off x="534179" y="24069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4" name="object 14"/>
            <p:cNvSpPr txBox="1"/>
            <p:nvPr/>
          </p:nvSpPr>
          <p:spPr>
            <a:xfrm>
              <a:off x="808099" y="2406764"/>
              <a:ext cx="2912160" cy="139700"/>
            </a:xfrm>
            <a:prstGeom prst="rect">
              <a:avLst/>
            </a:prstGeom>
          </p:spPr>
          <p:txBody>
            <a:bodyPr wrap="square" lIns="0" tIns="6635" rIns="0" bIns="0" rtlCol="0">
              <a:noAutofit/>
            </a:bodyPr>
            <a:lstStyle/>
            <a:p>
              <a:pPr marL="12700">
                <a:lnSpc>
                  <a:spcPts val="1045"/>
                </a:lnSpc>
              </a:pPr>
              <a:r>
                <a:rPr lang="es-ES" sz="900" dirty="0">
                  <a:latin typeface="Malgun Gothic" pitchFamily="34" charset="-127"/>
                  <a:ea typeface="Malgun Gothic" pitchFamily="34" charset="-127"/>
                  <a:cs typeface="Malgun Gothic"/>
                </a:rPr>
                <a:t>Subraya las palabras o frases clave en el versículo.</a:t>
              </a:r>
            </a:p>
          </p:txBody>
        </p:sp>
        <p:sp>
          <p:nvSpPr>
            <p:cNvPr id="13" name="object 13"/>
            <p:cNvSpPr txBox="1"/>
            <p:nvPr/>
          </p:nvSpPr>
          <p:spPr>
            <a:xfrm>
              <a:off x="534179" y="28708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2" name="object 12"/>
            <p:cNvSpPr txBox="1"/>
            <p:nvPr/>
          </p:nvSpPr>
          <p:spPr>
            <a:xfrm>
              <a:off x="808099" y="2870763"/>
              <a:ext cx="3681351" cy="139137"/>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¿Cuál es el significado y el papel del ministerio de la reconciliación?</a:t>
              </a:r>
              <a:endParaRPr sz="900">
                <a:latin typeface="Malgun Gothic"/>
                <a:cs typeface="Malgun Gothic"/>
              </a:endParaRPr>
            </a:p>
          </p:txBody>
        </p:sp>
        <p:sp>
          <p:nvSpPr>
            <p:cNvPr id="9" name="object 9"/>
            <p:cNvSpPr txBox="1"/>
            <p:nvPr/>
          </p:nvSpPr>
          <p:spPr>
            <a:xfrm>
              <a:off x="537780" y="44230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8" name="object 8"/>
            <p:cNvSpPr txBox="1"/>
            <p:nvPr/>
          </p:nvSpPr>
          <p:spPr>
            <a:xfrm>
              <a:off x="811700" y="4409440"/>
              <a:ext cx="4050074" cy="276860"/>
            </a:xfrm>
            <a:prstGeom prst="rect">
              <a:avLst/>
            </a:prstGeom>
          </p:spPr>
          <p:txBody>
            <a:bodyPr wrap="square" lIns="0" tIns="6635" rIns="0" bIns="0" rtlCol="0">
              <a:noAutofit/>
            </a:bodyPr>
            <a:lstStyle/>
            <a:p>
              <a:pPr marL="12700" algn="just"/>
              <a:r>
                <a:rPr lang="es-ES" sz="900" dirty="0">
                  <a:latin typeface="Malgun Gothic"/>
                  <a:cs typeface="Malgun Gothic"/>
                </a:rPr>
                <a:t>Compara lo que sucedió cuando eras enemigo de Dios antes de ser salvo, y ahora que has sido reconciliado con Dios al recibir la salvación, escribe los cambios.</a:t>
              </a:r>
            </a:p>
          </p:txBody>
        </p:sp>
        <p:sp>
          <p:nvSpPr>
            <p:cNvPr id="7" name="object 7"/>
            <p:cNvSpPr txBox="1"/>
            <p:nvPr/>
          </p:nvSpPr>
          <p:spPr>
            <a:xfrm>
              <a:off x="206400" y="75903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38</a:t>
              </a:r>
              <a:endParaRPr sz="1000">
                <a:latin typeface="Times New Roman"/>
                <a:cs typeface="Times New Roman"/>
              </a:endParaRPr>
            </a:p>
          </p:txBody>
        </p:sp>
        <p:sp>
          <p:nvSpPr>
            <p:cNvPr id="6" name="object 6"/>
            <p:cNvSpPr txBox="1"/>
            <p:nvPr/>
          </p:nvSpPr>
          <p:spPr>
            <a:xfrm>
              <a:off x="429348" y="4921345"/>
              <a:ext cx="787450" cy="2167900"/>
            </a:xfrm>
            <a:prstGeom prst="rect">
              <a:avLst/>
            </a:prstGeom>
          </p:spPr>
          <p:txBody>
            <a:bodyPr wrap="square" lIns="0" tIns="0" rIns="0" bIns="0" rtlCol="0">
              <a:noAutofit/>
            </a:bodyPr>
            <a:lstStyle/>
            <a:p>
              <a:pPr>
                <a:lnSpc>
                  <a:spcPts val="1000"/>
                </a:lnSpc>
              </a:pPr>
              <a:endParaRPr sz="1000"/>
            </a:p>
            <a:p>
              <a:pPr marL="110834">
                <a:lnSpc>
                  <a:spcPct val="143312"/>
                </a:lnSpc>
                <a:spcBef>
                  <a:spcPts val="2115"/>
                </a:spcBef>
              </a:pPr>
              <a:endParaRPr sz="900">
                <a:latin typeface="Malgun Gothic"/>
                <a:cs typeface="Malgun Gothic"/>
              </a:endParaRPr>
            </a:p>
          </p:txBody>
        </p:sp>
        <p:sp>
          <p:nvSpPr>
            <p:cNvPr id="5" name="object 5"/>
            <p:cNvSpPr txBox="1"/>
            <p:nvPr/>
          </p:nvSpPr>
          <p:spPr>
            <a:xfrm>
              <a:off x="1216799" y="4921345"/>
              <a:ext cx="3744850" cy="1054649"/>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1216799" y="5975995"/>
              <a:ext cx="3744850" cy="111325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50363" y="910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1986545"/>
              <a:ext cx="4286643" cy="152400"/>
            </a:xfrm>
            <a:prstGeom prst="rect">
              <a:avLst/>
            </a:prstGeom>
          </p:spPr>
          <p:txBody>
            <a:bodyPr wrap="square" lIns="0" tIns="0" rIns="0" bIns="0" rtlCol="0">
              <a:noAutofit/>
            </a:bodyPr>
            <a:lstStyle/>
            <a:p>
              <a:pPr marL="25400">
                <a:lnSpc>
                  <a:spcPts val="1000"/>
                </a:lnSpc>
              </a:pPr>
              <a:endParaRPr sz="1000"/>
            </a:p>
          </p:txBody>
        </p:sp>
        <p:sp>
          <p:nvSpPr>
            <p:cNvPr id="66" name="object 11">
              <a:extLst>
                <a:ext uri="{FF2B5EF4-FFF2-40B4-BE49-F238E27FC236}">
                  <a16:creationId xmlns:a16="http://schemas.microsoft.com/office/drawing/2014/main" id="{033B62AC-2507-4BBA-913C-324A98F7932C}"/>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67" name="object 11">
              <a:extLst>
                <a:ext uri="{FF2B5EF4-FFF2-40B4-BE49-F238E27FC236}">
                  <a16:creationId xmlns:a16="http://schemas.microsoft.com/office/drawing/2014/main" id="{46003B0C-D47E-4FA2-AEFF-1C34FE03EF4A}"/>
                </a:ext>
              </a:extLst>
            </p:cNvPr>
            <p:cNvSpPr txBox="1"/>
            <p:nvPr/>
          </p:nvSpPr>
          <p:spPr>
            <a:xfrm>
              <a:off x="519269" y="36957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sp>
          <p:nvSpPr>
            <p:cNvPr id="68" name="TextBox 67"/>
            <p:cNvSpPr txBox="1"/>
            <p:nvPr/>
          </p:nvSpPr>
          <p:spPr>
            <a:xfrm>
              <a:off x="374650" y="5219700"/>
              <a:ext cx="914400" cy="507831"/>
            </a:xfrm>
            <a:prstGeom prst="rect">
              <a:avLst/>
            </a:prstGeom>
            <a:noFill/>
          </p:spPr>
          <p:txBody>
            <a:bodyPr wrap="square" rtlCol="0">
              <a:spAutoFit/>
            </a:bodyPr>
            <a:lstStyle/>
            <a:p>
              <a:pPr algn="ctr"/>
              <a:r>
                <a:rPr lang="es-ES" sz="900" dirty="0">
                  <a:solidFill>
                    <a:schemeClr val="bg1"/>
                  </a:solidFill>
                  <a:latin typeface="Malgun Gothic" pitchFamily="34" charset="-127"/>
                  <a:ea typeface="Malgun Gothic" pitchFamily="34" charset="-127"/>
                </a:rPr>
                <a:t>Antes de recibir </a:t>
              </a:r>
            </a:p>
            <a:p>
              <a:pPr algn="ctr"/>
              <a:r>
                <a:rPr lang="es-ES" sz="900" dirty="0">
                  <a:solidFill>
                    <a:schemeClr val="bg1"/>
                  </a:solidFill>
                  <a:latin typeface="Malgun Gothic" pitchFamily="34" charset="-127"/>
                  <a:ea typeface="Malgun Gothic" pitchFamily="34" charset="-127"/>
                </a:rPr>
                <a:t>la salvación</a:t>
              </a:r>
            </a:p>
          </p:txBody>
        </p:sp>
        <p:sp>
          <p:nvSpPr>
            <p:cNvPr id="69" name="TextBox 68"/>
            <p:cNvSpPr txBox="1"/>
            <p:nvPr/>
          </p:nvSpPr>
          <p:spPr>
            <a:xfrm>
              <a:off x="374650" y="6235869"/>
              <a:ext cx="914400" cy="507831"/>
            </a:xfrm>
            <a:prstGeom prst="rect">
              <a:avLst/>
            </a:prstGeom>
            <a:noFill/>
          </p:spPr>
          <p:txBody>
            <a:bodyPr wrap="square" rtlCol="0">
              <a:spAutoFit/>
            </a:bodyPr>
            <a:lstStyle/>
            <a:p>
              <a:pPr algn="ctr"/>
              <a:r>
                <a:rPr lang="es-ES" sz="900" dirty="0">
                  <a:solidFill>
                    <a:schemeClr val="bg1"/>
                  </a:solidFill>
                  <a:latin typeface="Malgun Gothic" pitchFamily="34" charset="-127"/>
                  <a:ea typeface="Malgun Gothic" pitchFamily="34" charset="-127"/>
                </a:rPr>
                <a:t>Después de recibir </a:t>
              </a:r>
            </a:p>
            <a:p>
              <a:pPr algn="ctr"/>
              <a:r>
                <a:rPr lang="es-ES" sz="900" dirty="0">
                  <a:solidFill>
                    <a:schemeClr val="bg1"/>
                  </a:solidFill>
                  <a:latin typeface="Malgun Gothic" pitchFamily="34" charset="-127"/>
                  <a:ea typeface="Malgun Gothic" pitchFamily="34" charset="-127"/>
                </a:rPr>
                <a:t>la salvación</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그룹 52"/>
          <p:cNvGrpSpPr/>
          <p:nvPr/>
        </p:nvGrpSpPr>
        <p:grpSpPr>
          <a:xfrm>
            <a:off x="374650" y="1016798"/>
            <a:ext cx="4864050" cy="6725997"/>
            <a:chOff x="374650" y="1016798"/>
            <a:chExt cx="4864050" cy="6725997"/>
          </a:xfrm>
        </p:grpSpPr>
        <p:sp>
          <p:nvSpPr>
            <p:cNvPr id="45" name="object 45"/>
            <p:cNvSpPr/>
            <p:nvPr/>
          </p:nvSpPr>
          <p:spPr>
            <a:xfrm>
              <a:off x="545294" y="35512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6" name="object 46"/>
            <p:cNvSpPr/>
            <p:nvPr/>
          </p:nvSpPr>
          <p:spPr>
            <a:xfrm>
              <a:off x="582836" y="35888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43" name="object 43"/>
            <p:cNvSpPr/>
            <p:nvPr/>
          </p:nvSpPr>
          <p:spPr>
            <a:xfrm>
              <a:off x="545294" y="10167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4" name="object 44"/>
            <p:cNvSpPr/>
            <p:nvPr/>
          </p:nvSpPr>
          <p:spPr>
            <a:xfrm>
              <a:off x="582836" y="10543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5" name="object 15"/>
            <p:cNvSpPr/>
            <p:nvPr/>
          </p:nvSpPr>
          <p:spPr>
            <a:xfrm>
              <a:off x="415048" y="4064749"/>
              <a:ext cx="4654600" cy="540003"/>
            </a:xfrm>
            <a:custGeom>
              <a:avLst/>
              <a:gdLst/>
              <a:ahLst/>
              <a:cxnLst/>
              <a:rect l="l" t="t" r="r" b="b"/>
              <a:pathLst>
                <a:path w="4654600" h="540003">
                  <a:moveTo>
                    <a:pt x="0" y="0"/>
                  </a:moveTo>
                  <a:lnTo>
                    <a:pt x="0" y="539991"/>
                  </a:lnTo>
                  <a:lnTo>
                    <a:pt x="4654600" y="540003"/>
                  </a:lnTo>
                  <a:lnTo>
                    <a:pt x="4654600" y="0"/>
                  </a:lnTo>
                  <a:lnTo>
                    <a:pt x="0" y="0"/>
                  </a:lnTo>
                  <a:close/>
                </a:path>
              </a:pathLst>
            </a:custGeom>
            <a:solidFill>
              <a:srgbClr val="00ADEF"/>
            </a:solidFill>
          </p:spPr>
          <p:txBody>
            <a:bodyPr wrap="square" lIns="0" tIns="0" rIns="0" bIns="0" rtlCol="0">
              <a:noAutofit/>
            </a:bodyPr>
            <a:lstStyle/>
            <a:p>
              <a:endParaRPr/>
            </a:p>
          </p:txBody>
        </p:sp>
        <p:sp>
          <p:nvSpPr>
            <p:cNvPr id="16" name="object 16"/>
            <p:cNvSpPr/>
            <p:nvPr/>
          </p:nvSpPr>
          <p:spPr>
            <a:xfrm>
              <a:off x="415048" y="4604753"/>
              <a:ext cx="2554947" cy="2483993"/>
            </a:xfrm>
            <a:custGeom>
              <a:avLst/>
              <a:gdLst/>
              <a:ahLst/>
              <a:cxnLst/>
              <a:rect l="l" t="t" r="r" b="b"/>
              <a:pathLst>
                <a:path w="2554947" h="2483993">
                  <a:moveTo>
                    <a:pt x="0" y="2483993"/>
                  </a:moveTo>
                  <a:lnTo>
                    <a:pt x="700951" y="2483993"/>
                  </a:lnTo>
                  <a:lnTo>
                    <a:pt x="700951" y="0"/>
                  </a:lnTo>
                  <a:lnTo>
                    <a:pt x="2554947" y="0"/>
                  </a:lnTo>
                  <a:lnTo>
                    <a:pt x="0" y="0"/>
                  </a:lnTo>
                  <a:lnTo>
                    <a:pt x="0" y="2483993"/>
                  </a:lnTo>
                  <a:close/>
                </a:path>
              </a:pathLst>
            </a:custGeom>
            <a:solidFill>
              <a:srgbClr val="00ADEF"/>
            </a:solidFill>
          </p:spPr>
          <p:txBody>
            <a:bodyPr wrap="square" lIns="0" tIns="0" rIns="0" bIns="0" rtlCol="0">
              <a:noAutofit/>
            </a:bodyPr>
            <a:lstStyle/>
            <a:p>
              <a:endParaRPr/>
            </a:p>
          </p:txBody>
        </p:sp>
        <p:sp>
          <p:nvSpPr>
            <p:cNvPr id="17" name="object 17"/>
            <p:cNvSpPr/>
            <p:nvPr/>
          </p:nvSpPr>
          <p:spPr>
            <a:xfrm>
              <a:off x="408699" y="4064745"/>
              <a:ext cx="707301" cy="0"/>
            </a:xfrm>
            <a:custGeom>
              <a:avLst/>
              <a:gdLst/>
              <a:ahLst/>
              <a:cxnLst/>
              <a:rect l="l" t="t" r="r" b="b"/>
              <a:pathLst>
                <a:path w="707301">
                  <a:moveTo>
                    <a:pt x="0" y="0"/>
                  </a:moveTo>
                  <a:lnTo>
                    <a:pt x="707301" y="0"/>
                  </a:lnTo>
                </a:path>
              </a:pathLst>
            </a:custGeom>
            <a:ln w="12700">
              <a:solidFill>
                <a:srgbClr val="00ADEF"/>
              </a:solidFill>
            </a:ln>
          </p:spPr>
          <p:txBody>
            <a:bodyPr wrap="square" lIns="0" tIns="0" rIns="0" bIns="0" rtlCol="0">
              <a:noAutofit/>
            </a:bodyPr>
            <a:lstStyle/>
            <a:p>
              <a:endParaRPr/>
            </a:p>
          </p:txBody>
        </p:sp>
        <p:sp>
          <p:nvSpPr>
            <p:cNvPr id="18" name="object 18"/>
            <p:cNvSpPr/>
            <p:nvPr/>
          </p:nvSpPr>
          <p:spPr>
            <a:xfrm>
              <a:off x="415049" y="4071091"/>
              <a:ext cx="0" cy="533654"/>
            </a:xfrm>
            <a:custGeom>
              <a:avLst/>
              <a:gdLst/>
              <a:ahLst/>
              <a:cxnLst/>
              <a:rect l="l" t="t" r="r" b="b"/>
              <a:pathLst>
                <a:path h="533653">
                  <a:moveTo>
                    <a:pt x="0" y="533653"/>
                  </a:moveTo>
                  <a:lnTo>
                    <a:pt x="0" y="0"/>
                  </a:lnTo>
                </a:path>
              </a:pathLst>
            </a:custGeom>
            <a:ln w="12700">
              <a:solidFill>
                <a:srgbClr val="00ADEF"/>
              </a:solidFill>
            </a:ln>
          </p:spPr>
          <p:txBody>
            <a:bodyPr wrap="square" lIns="0" tIns="0" rIns="0" bIns="0" rtlCol="0">
              <a:noAutofit/>
            </a:bodyPr>
            <a:lstStyle/>
            <a:p>
              <a:endParaRPr/>
            </a:p>
          </p:txBody>
        </p:sp>
        <p:sp>
          <p:nvSpPr>
            <p:cNvPr id="19" name="object 19"/>
            <p:cNvSpPr/>
            <p:nvPr/>
          </p:nvSpPr>
          <p:spPr>
            <a:xfrm>
              <a:off x="1115999" y="4064745"/>
              <a:ext cx="1853996" cy="0"/>
            </a:xfrm>
            <a:custGeom>
              <a:avLst/>
              <a:gdLst/>
              <a:ahLst/>
              <a:cxnLst/>
              <a:rect l="l" t="t" r="r" b="b"/>
              <a:pathLst>
                <a:path w="1853996">
                  <a:moveTo>
                    <a:pt x="0" y="0"/>
                  </a:moveTo>
                  <a:lnTo>
                    <a:pt x="1853996" y="0"/>
                  </a:lnTo>
                </a:path>
              </a:pathLst>
            </a:custGeom>
            <a:ln w="12700">
              <a:solidFill>
                <a:srgbClr val="00ADEF"/>
              </a:solidFill>
            </a:ln>
          </p:spPr>
          <p:txBody>
            <a:bodyPr wrap="square" lIns="0" tIns="0" rIns="0" bIns="0" rtlCol="0">
              <a:noAutofit/>
            </a:bodyPr>
            <a:lstStyle/>
            <a:p>
              <a:endParaRPr/>
            </a:p>
          </p:txBody>
        </p:sp>
        <p:sp>
          <p:nvSpPr>
            <p:cNvPr id="20" name="object 20"/>
            <p:cNvSpPr/>
            <p:nvPr/>
          </p:nvSpPr>
          <p:spPr>
            <a:xfrm>
              <a:off x="2970000" y="4064745"/>
              <a:ext cx="2106002" cy="0"/>
            </a:xfrm>
            <a:custGeom>
              <a:avLst/>
              <a:gdLst/>
              <a:ahLst/>
              <a:cxnLst/>
              <a:rect l="l" t="t" r="r" b="b"/>
              <a:pathLst>
                <a:path w="2106002">
                  <a:moveTo>
                    <a:pt x="0" y="0"/>
                  </a:moveTo>
                  <a:lnTo>
                    <a:pt x="2106002" y="0"/>
                  </a:lnTo>
                </a:path>
              </a:pathLst>
            </a:custGeom>
            <a:ln w="12700">
              <a:solidFill>
                <a:srgbClr val="00ADEF"/>
              </a:solidFill>
            </a:ln>
          </p:spPr>
          <p:txBody>
            <a:bodyPr wrap="square" lIns="0" tIns="0" rIns="0" bIns="0" rtlCol="0">
              <a:noAutofit/>
            </a:bodyPr>
            <a:lstStyle/>
            <a:p>
              <a:endParaRPr/>
            </a:p>
          </p:txBody>
        </p:sp>
        <p:sp>
          <p:nvSpPr>
            <p:cNvPr id="21" name="object 21"/>
            <p:cNvSpPr/>
            <p:nvPr/>
          </p:nvSpPr>
          <p:spPr>
            <a:xfrm>
              <a:off x="5069650" y="4071091"/>
              <a:ext cx="0" cy="533654"/>
            </a:xfrm>
            <a:custGeom>
              <a:avLst/>
              <a:gdLst/>
              <a:ahLst/>
              <a:cxnLst/>
              <a:rect l="l" t="t" r="r" b="b"/>
              <a:pathLst>
                <a:path h="533653">
                  <a:moveTo>
                    <a:pt x="0" y="533653"/>
                  </a:moveTo>
                  <a:lnTo>
                    <a:pt x="0" y="0"/>
                  </a:lnTo>
                </a:path>
              </a:pathLst>
            </a:custGeom>
            <a:ln w="12700">
              <a:solidFill>
                <a:srgbClr val="00ADEF"/>
              </a:solidFill>
            </a:ln>
          </p:spPr>
          <p:txBody>
            <a:bodyPr wrap="square" lIns="0" tIns="0" rIns="0" bIns="0" rtlCol="0">
              <a:noAutofit/>
            </a:bodyPr>
            <a:lstStyle/>
            <a:p>
              <a:endParaRPr/>
            </a:p>
          </p:txBody>
        </p:sp>
        <p:sp>
          <p:nvSpPr>
            <p:cNvPr id="22" name="object 22"/>
            <p:cNvSpPr/>
            <p:nvPr/>
          </p:nvSpPr>
          <p:spPr>
            <a:xfrm>
              <a:off x="415049" y="4604743"/>
              <a:ext cx="0" cy="828001"/>
            </a:xfrm>
            <a:custGeom>
              <a:avLst/>
              <a:gdLst/>
              <a:ahLst/>
              <a:cxnLst/>
              <a:rect l="l" t="t" r="r" b="b"/>
              <a:pathLst>
                <a:path h="828001">
                  <a:moveTo>
                    <a:pt x="0" y="828001"/>
                  </a:moveTo>
                  <a:lnTo>
                    <a:pt x="0" y="0"/>
                  </a:lnTo>
                </a:path>
              </a:pathLst>
            </a:custGeom>
            <a:ln w="12700">
              <a:solidFill>
                <a:srgbClr val="00ADEF"/>
              </a:solidFill>
            </a:ln>
          </p:spPr>
          <p:txBody>
            <a:bodyPr wrap="square" lIns="0" tIns="0" rIns="0" bIns="0" rtlCol="0">
              <a:noAutofit/>
            </a:bodyPr>
            <a:lstStyle/>
            <a:p>
              <a:endParaRPr/>
            </a:p>
          </p:txBody>
        </p:sp>
        <p:sp>
          <p:nvSpPr>
            <p:cNvPr id="23" name="object 23"/>
            <p:cNvSpPr/>
            <p:nvPr/>
          </p:nvSpPr>
          <p:spPr>
            <a:xfrm>
              <a:off x="5069650" y="4604743"/>
              <a:ext cx="0" cy="828001"/>
            </a:xfrm>
            <a:custGeom>
              <a:avLst/>
              <a:gdLst/>
              <a:ahLst/>
              <a:cxnLst/>
              <a:rect l="l" t="t" r="r" b="b"/>
              <a:pathLst>
                <a:path h="828001">
                  <a:moveTo>
                    <a:pt x="0" y="828001"/>
                  </a:moveTo>
                  <a:lnTo>
                    <a:pt x="0" y="0"/>
                  </a:lnTo>
                </a:path>
              </a:pathLst>
            </a:custGeom>
            <a:ln w="12700">
              <a:solidFill>
                <a:srgbClr val="00ADEF"/>
              </a:solidFill>
            </a:ln>
          </p:spPr>
          <p:txBody>
            <a:bodyPr wrap="square" lIns="0" tIns="0" rIns="0" bIns="0" rtlCol="0">
              <a:noAutofit/>
            </a:bodyPr>
            <a:lstStyle/>
            <a:p>
              <a:endParaRPr/>
            </a:p>
          </p:txBody>
        </p:sp>
        <p:sp>
          <p:nvSpPr>
            <p:cNvPr id="24" name="object 24"/>
            <p:cNvSpPr/>
            <p:nvPr/>
          </p:nvSpPr>
          <p:spPr>
            <a:xfrm>
              <a:off x="415049" y="5432743"/>
              <a:ext cx="0" cy="828001"/>
            </a:xfrm>
            <a:custGeom>
              <a:avLst/>
              <a:gdLst/>
              <a:ahLst/>
              <a:cxnLst/>
              <a:rect l="l" t="t" r="r" b="b"/>
              <a:pathLst>
                <a:path h="828001">
                  <a:moveTo>
                    <a:pt x="0" y="828001"/>
                  </a:moveTo>
                  <a:lnTo>
                    <a:pt x="0" y="0"/>
                  </a:lnTo>
                </a:path>
              </a:pathLst>
            </a:custGeom>
            <a:ln w="12700">
              <a:solidFill>
                <a:srgbClr val="00ADEF"/>
              </a:solidFill>
            </a:ln>
          </p:spPr>
          <p:txBody>
            <a:bodyPr wrap="square" lIns="0" tIns="0" rIns="0" bIns="0" rtlCol="0">
              <a:noAutofit/>
            </a:bodyPr>
            <a:lstStyle/>
            <a:p>
              <a:endParaRPr/>
            </a:p>
          </p:txBody>
        </p:sp>
        <p:sp>
          <p:nvSpPr>
            <p:cNvPr id="25" name="object 25"/>
            <p:cNvSpPr/>
            <p:nvPr/>
          </p:nvSpPr>
          <p:spPr>
            <a:xfrm>
              <a:off x="5069650" y="5432743"/>
              <a:ext cx="0" cy="828001"/>
            </a:xfrm>
            <a:custGeom>
              <a:avLst/>
              <a:gdLst/>
              <a:ahLst/>
              <a:cxnLst/>
              <a:rect l="l" t="t" r="r" b="b"/>
              <a:pathLst>
                <a:path h="828001">
                  <a:moveTo>
                    <a:pt x="0" y="828001"/>
                  </a:moveTo>
                  <a:lnTo>
                    <a:pt x="0" y="0"/>
                  </a:lnTo>
                </a:path>
              </a:pathLst>
            </a:custGeom>
            <a:ln w="12700">
              <a:solidFill>
                <a:srgbClr val="00ADEF"/>
              </a:solidFill>
            </a:ln>
          </p:spPr>
          <p:txBody>
            <a:bodyPr wrap="square" lIns="0" tIns="0" rIns="0" bIns="0" rtlCol="0">
              <a:noAutofit/>
            </a:bodyPr>
            <a:lstStyle/>
            <a:p>
              <a:endParaRPr/>
            </a:p>
          </p:txBody>
        </p:sp>
        <p:sp>
          <p:nvSpPr>
            <p:cNvPr id="26" name="object 26"/>
            <p:cNvSpPr/>
            <p:nvPr/>
          </p:nvSpPr>
          <p:spPr>
            <a:xfrm>
              <a:off x="415049" y="6260743"/>
              <a:ext cx="0" cy="821651"/>
            </a:xfrm>
            <a:custGeom>
              <a:avLst/>
              <a:gdLst/>
              <a:ahLst/>
              <a:cxnLst/>
              <a:rect l="l" t="t" r="r" b="b"/>
              <a:pathLst>
                <a:path h="821651">
                  <a:moveTo>
                    <a:pt x="0" y="821651"/>
                  </a:moveTo>
                  <a:lnTo>
                    <a:pt x="0" y="0"/>
                  </a:lnTo>
                </a:path>
              </a:pathLst>
            </a:custGeom>
            <a:ln w="12700">
              <a:solidFill>
                <a:srgbClr val="00ADEF"/>
              </a:solidFill>
            </a:ln>
          </p:spPr>
          <p:txBody>
            <a:bodyPr wrap="square" lIns="0" tIns="0" rIns="0" bIns="0" rtlCol="0">
              <a:noAutofit/>
            </a:bodyPr>
            <a:lstStyle/>
            <a:p>
              <a:endParaRPr/>
            </a:p>
          </p:txBody>
        </p:sp>
        <p:sp>
          <p:nvSpPr>
            <p:cNvPr id="27" name="object 27"/>
            <p:cNvSpPr/>
            <p:nvPr/>
          </p:nvSpPr>
          <p:spPr>
            <a:xfrm>
              <a:off x="5069650" y="6260743"/>
              <a:ext cx="0" cy="821651"/>
            </a:xfrm>
            <a:custGeom>
              <a:avLst/>
              <a:gdLst/>
              <a:ahLst/>
              <a:cxnLst/>
              <a:rect l="l" t="t" r="r" b="b"/>
              <a:pathLst>
                <a:path h="821651">
                  <a:moveTo>
                    <a:pt x="0" y="821651"/>
                  </a:moveTo>
                  <a:lnTo>
                    <a:pt x="0" y="0"/>
                  </a:lnTo>
                </a:path>
              </a:pathLst>
            </a:custGeom>
            <a:ln w="12700">
              <a:solidFill>
                <a:srgbClr val="00ADEF"/>
              </a:solidFill>
            </a:ln>
          </p:spPr>
          <p:txBody>
            <a:bodyPr wrap="square" lIns="0" tIns="0" rIns="0" bIns="0" rtlCol="0">
              <a:noAutofit/>
            </a:bodyPr>
            <a:lstStyle/>
            <a:p>
              <a:endParaRPr/>
            </a:p>
          </p:txBody>
        </p:sp>
        <p:sp>
          <p:nvSpPr>
            <p:cNvPr id="28" name="object 28"/>
            <p:cNvSpPr/>
            <p:nvPr/>
          </p:nvSpPr>
          <p:spPr>
            <a:xfrm>
              <a:off x="408699" y="7088745"/>
              <a:ext cx="707301" cy="0"/>
            </a:xfrm>
            <a:custGeom>
              <a:avLst/>
              <a:gdLst/>
              <a:ahLst/>
              <a:cxnLst/>
              <a:rect l="l" t="t" r="r" b="b"/>
              <a:pathLst>
                <a:path w="707301">
                  <a:moveTo>
                    <a:pt x="0" y="0"/>
                  </a:moveTo>
                  <a:lnTo>
                    <a:pt x="707301" y="0"/>
                  </a:lnTo>
                </a:path>
              </a:pathLst>
            </a:custGeom>
            <a:ln w="12700">
              <a:solidFill>
                <a:srgbClr val="00ADEF"/>
              </a:solidFill>
            </a:ln>
          </p:spPr>
          <p:txBody>
            <a:bodyPr wrap="square" lIns="0" tIns="0" rIns="0" bIns="0" rtlCol="0">
              <a:noAutofit/>
            </a:bodyPr>
            <a:lstStyle/>
            <a:p>
              <a:endParaRPr/>
            </a:p>
          </p:txBody>
        </p:sp>
        <p:sp>
          <p:nvSpPr>
            <p:cNvPr id="29" name="object 29"/>
            <p:cNvSpPr/>
            <p:nvPr/>
          </p:nvSpPr>
          <p:spPr>
            <a:xfrm>
              <a:off x="1115999" y="7088745"/>
              <a:ext cx="1853996" cy="0"/>
            </a:xfrm>
            <a:custGeom>
              <a:avLst/>
              <a:gdLst/>
              <a:ahLst/>
              <a:cxnLst/>
              <a:rect l="l" t="t" r="r" b="b"/>
              <a:pathLst>
                <a:path w="1853996">
                  <a:moveTo>
                    <a:pt x="0" y="0"/>
                  </a:moveTo>
                  <a:lnTo>
                    <a:pt x="1853996" y="0"/>
                  </a:lnTo>
                </a:path>
              </a:pathLst>
            </a:custGeom>
            <a:ln w="12700">
              <a:solidFill>
                <a:srgbClr val="00ADEF"/>
              </a:solidFill>
            </a:ln>
          </p:spPr>
          <p:txBody>
            <a:bodyPr wrap="square" lIns="0" tIns="0" rIns="0" bIns="0" rtlCol="0">
              <a:noAutofit/>
            </a:bodyPr>
            <a:lstStyle/>
            <a:p>
              <a:endParaRPr/>
            </a:p>
          </p:txBody>
        </p:sp>
        <p:sp>
          <p:nvSpPr>
            <p:cNvPr id="30" name="object 30"/>
            <p:cNvSpPr/>
            <p:nvPr/>
          </p:nvSpPr>
          <p:spPr>
            <a:xfrm>
              <a:off x="2970000" y="7088745"/>
              <a:ext cx="2106002" cy="0"/>
            </a:xfrm>
            <a:custGeom>
              <a:avLst/>
              <a:gdLst/>
              <a:ahLst/>
              <a:cxnLst/>
              <a:rect l="l" t="t" r="r" b="b"/>
              <a:pathLst>
                <a:path w="2106002">
                  <a:moveTo>
                    <a:pt x="0" y="0"/>
                  </a:moveTo>
                  <a:lnTo>
                    <a:pt x="2106002" y="0"/>
                  </a:lnTo>
                </a:path>
              </a:pathLst>
            </a:custGeom>
            <a:ln w="12700">
              <a:solidFill>
                <a:srgbClr val="00ADEF"/>
              </a:solidFill>
            </a:ln>
          </p:spPr>
          <p:txBody>
            <a:bodyPr wrap="square" lIns="0" tIns="0" rIns="0" bIns="0" rtlCol="0">
              <a:noAutofit/>
            </a:bodyPr>
            <a:lstStyle/>
            <a:p>
              <a:endParaRPr/>
            </a:p>
          </p:txBody>
        </p:sp>
        <p:sp>
          <p:nvSpPr>
            <p:cNvPr id="31" name="object 31"/>
            <p:cNvSpPr/>
            <p:nvPr/>
          </p:nvSpPr>
          <p:spPr>
            <a:xfrm>
              <a:off x="1119174" y="4604745"/>
              <a:ext cx="1850821" cy="0"/>
            </a:xfrm>
            <a:custGeom>
              <a:avLst/>
              <a:gdLst/>
              <a:ahLst/>
              <a:cxnLst/>
              <a:rect l="l" t="t" r="r" b="b"/>
              <a:pathLst>
                <a:path w="1850821">
                  <a:moveTo>
                    <a:pt x="0" y="0"/>
                  </a:moveTo>
                  <a:lnTo>
                    <a:pt x="1850821" y="0"/>
                  </a:lnTo>
                </a:path>
              </a:pathLst>
            </a:custGeom>
            <a:ln w="6350">
              <a:solidFill>
                <a:srgbClr val="00ADEF"/>
              </a:solidFill>
            </a:ln>
          </p:spPr>
          <p:txBody>
            <a:bodyPr wrap="square" lIns="0" tIns="0" rIns="0" bIns="0" rtlCol="0">
              <a:noAutofit/>
            </a:bodyPr>
            <a:lstStyle/>
            <a:p>
              <a:endParaRPr/>
            </a:p>
          </p:txBody>
        </p:sp>
        <p:sp>
          <p:nvSpPr>
            <p:cNvPr id="32" name="object 32"/>
            <p:cNvSpPr/>
            <p:nvPr/>
          </p:nvSpPr>
          <p:spPr>
            <a:xfrm>
              <a:off x="1115999" y="4607918"/>
              <a:ext cx="0" cy="821651"/>
            </a:xfrm>
            <a:custGeom>
              <a:avLst/>
              <a:gdLst/>
              <a:ahLst/>
              <a:cxnLst/>
              <a:rect l="l" t="t" r="r" b="b"/>
              <a:pathLst>
                <a:path h="821651">
                  <a:moveTo>
                    <a:pt x="0" y="821651"/>
                  </a:moveTo>
                  <a:lnTo>
                    <a:pt x="0" y="0"/>
                  </a:lnTo>
                </a:path>
              </a:pathLst>
            </a:custGeom>
            <a:ln w="6350">
              <a:solidFill>
                <a:srgbClr val="00ADEF"/>
              </a:solidFill>
            </a:ln>
          </p:spPr>
          <p:txBody>
            <a:bodyPr wrap="square" lIns="0" tIns="0" rIns="0" bIns="0" rtlCol="0">
              <a:noAutofit/>
            </a:bodyPr>
            <a:lstStyle/>
            <a:p>
              <a:endParaRPr/>
            </a:p>
          </p:txBody>
        </p:sp>
        <p:sp>
          <p:nvSpPr>
            <p:cNvPr id="33" name="object 33"/>
            <p:cNvSpPr/>
            <p:nvPr/>
          </p:nvSpPr>
          <p:spPr>
            <a:xfrm>
              <a:off x="2970000" y="4604745"/>
              <a:ext cx="2093302" cy="0"/>
            </a:xfrm>
            <a:custGeom>
              <a:avLst/>
              <a:gdLst/>
              <a:ahLst/>
              <a:cxnLst/>
              <a:rect l="l" t="t" r="r" b="b"/>
              <a:pathLst>
                <a:path w="2093302">
                  <a:moveTo>
                    <a:pt x="0" y="0"/>
                  </a:moveTo>
                  <a:lnTo>
                    <a:pt x="2093302" y="0"/>
                  </a:lnTo>
                </a:path>
              </a:pathLst>
            </a:custGeom>
            <a:ln w="6350">
              <a:solidFill>
                <a:srgbClr val="00ADEF"/>
              </a:solidFill>
            </a:ln>
          </p:spPr>
          <p:txBody>
            <a:bodyPr wrap="square" lIns="0" tIns="0" rIns="0" bIns="0" rtlCol="0">
              <a:noAutofit/>
            </a:bodyPr>
            <a:lstStyle/>
            <a:p>
              <a:endParaRPr/>
            </a:p>
          </p:txBody>
        </p:sp>
        <p:sp>
          <p:nvSpPr>
            <p:cNvPr id="34" name="object 34"/>
            <p:cNvSpPr/>
            <p:nvPr/>
          </p:nvSpPr>
          <p:spPr>
            <a:xfrm>
              <a:off x="2970000" y="4607918"/>
              <a:ext cx="0" cy="821651"/>
            </a:xfrm>
            <a:custGeom>
              <a:avLst/>
              <a:gdLst/>
              <a:ahLst/>
              <a:cxnLst/>
              <a:rect l="l" t="t" r="r" b="b"/>
              <a:pathLst>
                <a:path h="821651">
                  <a:moveTo>
                    <a:pt x="0" y="821651"/>
                  </a:moveTo>
                  <a:lnTo>
                    <a:pt x="0" y="0"/>
                  </a:lnTo>
                </a:path>
              </a:pathLst>
            </a:custGeom>
            <a:ln w="6350">
              <a:solidFill>
                <a:srgbClr val="00ADEF"/>
              </a:solidFill>
            </a:ln>
          </p:spPr>
          <p:txBody>
            <a:bodyPr wrap="square" lIns="0" tIns="0" rIns="0" bIns="0" rtlCol="0">
              <a:noAutofit/>
            </a:bodyPr>
            <a:lstStyle/>
            <a:p>
              <a:endParaRPr/>
            </a:p>
          </p:txBody>
        </p:sp>
        <p:sp>
          <p:nvSpPr>
            <p:cNvPr id="35" name="object 35"/>
            <p:cNvSpPr/>
            <p:nvPr/>
          </p:nvSpPr>
          <p:spPr>
            <a:xfrm>
              <a:off x="1112824" y="5432745"/>
              <a:ext cx="1857171" cy="0"/>
            </a:xfrm>
            <a:custGeom>
              <a:avLst/>
              <a:gdLst/>
              <a:ahLst/>
              <a:cxnLst/>
              <a:rect l="l" t="t" r="r" b="b"/>
              <a:pathLst>
                <a:path w="1857171">
                  <a:moveTo>
                    <a:pt x="0" y="0"/>
                  </a:moveTo>
                  <a:lnTo>
                    <a:pt x="1857171" y="0"/>
                  </a:lnTo>
                </a:path>
              </a:pathLst>
            </a:custGeom>
            <a:ln w="6350">
              <a:solidFill>
                <a:srgbClr val="00ADEF"/>
              </a:solidFill>
            </a:ln>
          </p:spPr>
          <p:txBody>
            <a:bodyPr wrap="square" lIns="0" tIns="0" rIns="0" bIns="0" rtlCol="0">
              <a:noAutofit/>
            </a:bodyPr>
            <a:lstStyle/>
            <a:p>
              <a:endParaRPr/>
            </a:p>
          </p:txBody>
        </p:sp>
        <p:sp>
          <p:nvSpPr>
            <p:cNvPr id="36" name="object 36"/>
            <p:cNvSpPr/>
            <p:nvPr/>
          </p:nvSpPr>
          <p:spPr>
            <a:xfrm>
              <a:off x="1115999" y="5435918"/>
              <a:ext cx="0" cy="821651"/>
            </a:xfrm>
            <a:custGeom>
              <a:avLst/>
              <a:gdLst/>
              <a:ahLst/>
              <a:cxnLst/>
              <a:rect l="l" t="t" r="r" b="b"/>
              <a:pathLst>
                <a:path h="821651">
                  <a:moveTo>
                    <a:pt x="0" y="821651"/>
                  </a:moveTo>
                  <a:lnTo>
                    <a:pt x="0" y="0"/>
                  </a:lnTo>
                </a:path>
              </a:pathLst>
            </a:custGeom>
            <a:ln w="6350">
              <a:solidFill>
                <a:srgbClr val="00ADEF"/>
              </a:solidFill>
            </a:ln>
          </p:spPr>
          <p:txBody>
            <a:bodyPr wrap="square" lIns="0" tIns="0" rIns="0" bIns="0" rtlCol="0">
              <a:noAutofit/>
            </a:bodyPr>
            <a:lstStyle/>
            <a:p>
              <a:endParaRPr/>
            </a:p>
          </p:txBody>
        </p:sp>
        <p:sp>
          <p:nvSpPr>
            <p:cNvPr id="37" name="object 37"/>
            <p:cNvSpPr/>
            <p:nvPr/>
          </p:nvSpPr>
          <p:spPr>
            <a:xfrm>
              <a:off x="2970000" y="5432745"/>
              <a:ext cx="2093302" cy="0"/>
            </a:xfrm>
            <a:custGeom>
              <a:avLst/>
              <a:gdLst/>
              <a:ahLst/>
              <a:cxnLst/>
              <a:rect l="l" t="t" r="r" b="b"/>
              <a:pathLst>
                <a:path w="2093302">
                  <a:moveTo>
                    <a:pt x="0" y="0"/>
                  </a:moveTo>
                  <a:lnTo>
                    <a:pt x="2093302" y="0"/>
                  </a:lnTo>
                </a:path>
              </a:pathLst>
            </a:custGeom>
            <a:ln w="6350">
              <a:solidFill>
                <a:srgbClr val="00ADEF"/>
              </a:solidFill>
            </a:ln>
          </p:spPr>
          <p:txBody>
            <a:bodyPr wrap="square" lIns="0" tIns="0" rIns="0" bIns="0" rtlCol="0">
              <a:noAutofit/>
            </a:bodyPr>
            <a:lstStyle/>
            <a:p>
              <a:endParaRPr/>
            </a:p>
          </p:txBody>
        </p:sp>
        <p:sp>
          <p:nvSpPr>
            <p:cNvPr id="38" name="object 38"/>
            <p:cNvSpPr/>
            <p:nvPr/>
          </p:nvSpPr>
          <p:spPr>
            <a:xfrm>
              <a:off x="2970000" y="5435918"/>
              <a:ext cx="0" cy="821651"/>
            </a:xfrm>
            <a:custGeom>
              <a:avLst/>
              <a:gdLst/>
              <a:ahLst/>
              <a:cxnLst/>
              <a:rect l="l" t="t" r="r" b="b"/>
              <a:pathLst>
                <a:path h="821651">
                  <a:moveTo>
                    <a:pt x="0" y="821651"/>
                  </a:moveTo>
                  <a:lnTo>
                    <a:pt x="0" y="0"/>
                  </a:lnTo>
                </a:path>
              </a:pathLst>
            </a:custGeom>
            <a:ln w="6350">
              <a:solidFill>
                <a:srgbClr val="00ADEF"/>
              </a:solidFill>
            </a:ln>
          </p:spPr>
          <p:txBody>
            <a:bodyPr wrap="square" lIns="0" tIns="0" rIns="0" bIns="0" rtlCol="0">
              <a:noAutofit/>
            </a:bodyPr>
            <a:lstStyle/>
            <a:p>
              <a:endParaRPr/>
            </a:p>
          </p:txBody>
        </p:sp>
        <p:sp>
          <p:nvSpPr>
            <p:cNvPr id="39" name="object 39"/>
            <p:cNvSpPr/>
            <p:nvPr/>
          </p:nvSpPr>
          <p:spPr>
            <a:xfrm>
              <a:off x="1112824" y="6260745"/>
              <a:ext cx="1857171" cy="0"/>
            </a:xfrm>
            <a:custGeom>
              <a:avLst/>
              <a:gdLst/>
              <a:ahLst/>
              <a:cxnLst/>
              <a:rect l="l" t="t" r="r" b="b"/>
              <a:pathLst>
                <a:path w="1857171">
                  <a:moveTo>
                    <a:pt x="0" y="0"/>
                  </a:moveTo>
                  <a:lnTo>
                    <a:pt x="1857171" y="0"/>
                  </a:lnTo>
                </a:path>
              </a:pathLst>
            </a:custGeom>
            <a:ln w="6350">
              <a:solidFill>
                <a:srgbClr val="00ADEF"/>
              </a:solidFill>
            </a:ln>
          </p:spPr>
          <p:txBody>
            <a:bodyPr wrap="square" lIns="0" tIns="0" rIns="0" bIns="0" rtlCol="0">
              <a:noAutofit/>
            </a:bodyPr>
            <a:lstStyle/>
            <a:p>
              <a:endParaRPr/>
            </a:p>
          </p:txBody>
        </p:sp>
        <p:sp>
          <p:nvSpPr>
            <p:cNvPr id="40" name="object 40"/>
            <p:cNvSpPr/>
            <p:nvPr/>
          </p:nvSpPr>
          <p:spPr>
            <a:xfrm>
              <a:off x="1115999" y="6263918"/>
              <a:ext cx="0" cy="818476"/>
            </a:xfrm>
            <a:custGeom>
              <a:avLst/>
              <a:gdLst/>
              <a:ahLst/>
              <a:cxnLst/>
              <a:rect l="l" t="t" r="r" b="b"/>
              <a:pathLst>
                <a:path h="818476">
                  <a:moveTo>
                    <a:pt x="0" y="818476"/>
                  </a:moveTo>
                  <a:lnTo>
                    <a:pt x="0" y="0"/>
                  </a:lnTo>
                </a:path>
              </a:pathLst>
            </a:custGeom>
            <a:ln w="6350">
              <a:solidFill>
                <a:srgbClr val="00ADEF"/>
              </a:solidFill>
            </a:ln>
          </p:spPr>
          <p:txBody>
            <a:bodyPr wrap="square" lIns="0" tIns="0" rIns="0" bIns="0" rtlCol="0">
              <a:noAutofit/>
            </a:bodyPr>
            <a:lstStyle/>
            <a:p>
              <a:endParaRPr/>
            </a:p>
          </p:txBody>
        </p:sp>
        <p:sp>
          <p:nvSpPr>
            <p:cNvPr id="41" name="object 41"/>
            <p:cNvSpPr/>
            <p:nvPr/>
          </p:nvSpPr>
          <p:spPr>
            <a:xfrm>
              <a:off x="2970000" y="6260745"/>
              <a:ext cx="2093302" cy="0"/>
            </a:xfrm>
            <a:custGeom>
              <a:avLst/>
              <a:gdLst/>
              <a:ahLst/>
              <a:cxnLst/>
              <a:rect l="l" t="t" r="r" b="b"/>
              <a:pathLst>
                <a:path w="2093302">
                  <a:moveTo>
                    <a:pt x="0" y="0"/>
                  </a:moveTo>
                  <a:lnTo>
                    <a:pt x="2093302" y="0"/>
                  </a:lnTo>
                </a:path>
              </a:pathLst>
            </a:custGeom>
            <a:ln w="6350">
              <a:solidFill>
                <a:srgbClr val="00ADEF"/>
              </a:solidFill>
            </a:ln>
          </p:spPr>
          <p:txBody>
            <a:bodyPr wrap="square" lIns="0" tIns="0" rIns="0" bIns="0" rtlCol="0">
              <a:noAutofit/>
            </a:bodyPr>
            <a:lstStyle/>
            <a:p>
              <a:endParaRPr/>
            </a:p>
          </p:txBody>
        </p:sp>
        <p:sp>
          <p:nvSpPr>
            <p:cNvPr id="42" name="object 42"/>
            <p:cNvSpPr/>
            <p:nvPr/>
          </p:nvSpPr>
          <p:spPr>
            <a:xfrm>
              <a:off x="2970000" y="6263918"/>
              <a:ext cx="0" cy="818476"/>
            </a:xfrm>
            <a:custGeom>
              <a:avLst/>
              <a:gdLst/>
              <a:ahLst/>
              <a:cxnLst/>
              <a:rect l="l" t="t" r="r" b="b"/>
              <a:pathLst>
                <a:path h="818476">
                  <a:moveTo>
                    <a:pt x="0" y="818476"/>
                  </a:moveTo>
                  <a:lnTo>
                    <a:pt x="0" y="0"/>
                  </a:lnTo>
                </a:path>
              </a:pathLst>
            </a:custGeom>
            <a:ln w="6350">
              <a:solidFill>
                <a:srgbClr val="00ADEF"/>
              </a:solidFill>
            </a:ln>
          </p:spPr>
          <p:txBody>
            <a:bodyPr wrap="square" lIns="0" tIns="0" rIns="0" bIns="0" rtlCol="0">
              <a:noAutofit/>
            </a:bodyPr>
            <a:lstStyle/>
            <a:p>
              <a:endParaRPr/>
            </a:p>
          </p:txBody>
        </p:sp>
        <p:sp>
          <p:nvSpPr>
            <p:cNvPr id="14" name="object 14"/>
            <p:cNvSpPr txBox="1"/>
            <p:nvPr/>
          </p:nvSpPr>
          <p:spPr>
            <a:xfrm>
              <a:off x="633079" y="10752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3" name="object 13"/>
            <p:cNvSpPr txBox="1"/>
            <p:nvPr/>
          </p:nvSpPr>
          <p:spPr>
            <a:xfrm>
              <a:off x="906999" y="1028700"/>
              <a:ext cx="4052954" cy="276859"/>
            </a:xfrm>
            <a:prstGeom prst="rect">
              <a:avLst/>
            </a:prstGeom>
          </p:spPr>
          <p:txBody>
            <a:bodyPr wrap="square" lIns="0" tIns="6635" rIns="0" bIns="0" rtlCol="0">
              <a:noAutofit/>
            </a:bodyPr>
            <a:lstStyle/>
            <a:p>
              <a:pPr marL="12700" algn="just"/>
              <a:r>
                <a:rPr lang="es-ES" sz="900" dirty="0">
                  <a:latin typeface="Malgun Gothic"/>
                  <a:cs typeface="Malgun Gothic"/>
                </a:rPr>
                <a:t>Es común que la persona que cometa un error busque la reconciliación con la otra persona. Escribe en detalle por qué se rompió la reconciliación entre Dios y el hombre y cómo se logró la reconciliación nuevamente.</a:t>
              </a:r>
            </a:p>
          </p:txBody>
        </p:sp>
        <p:sp>
          <p:nvSpPr>
            <p:cNvPr id="12" name="object 12"/>
            <p:cNvSpPr txBox="1"/>
            <p:nvPr/>
          </p:nvSpPr>
          <p:spPr>
            <a:xfrm>
              <a:off x="633079" y="360977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11" name="object 11"/>
            <p:cNvSpPr txBox="1"/>
            <p:nvPr/>
          </p:nvSpPr>
          <p:spPr>
            <a:xfrm>
              <a:off x="906998" y="3571240"/>
              <a:ext cx="4039652" cy="276860"/>
            </a:xfrm>
            <a:prstGeom prst="rect">
              <a:avLst/>
            </a:prstGeom>
          </p:spPr>
          <p:txBody>
            <a:bodyPr wrap="square" lIns="0" tIns="6635" rIns="0" bIns="0" rtlCol="0">
              <a:noAutofit/>
            </a:bodyPr>
            <a:lstStyle/>
            <a:p>
              <a:pPr marL="12700" algn="just"/>
              <a:r>
                <a:rPr lang="es-ES" sz="900" dirty="0">
                  <a:latin typeface="Malgun Gothic"/>
                  <a:cs typeface="Malgun Gothic"/>
                </a:rPr>
                <a:t>Busca las causas de </a:t>
              </a:r>
              <a:r>
                <a:rPr lang="pt-BR" sz="900" dirty="0">
                  <a:latin typeface="Malgun Gothic"/>
                  <a:cs typeface="Malgun Gothic"/>
                </a:rPr>
                <a:t>la discordia </a:t>
              </a:r>
              <a:r>
                <a:rPr lang="es-ES" sz="900" dirty="0">
                  <a:latin typeface="Malgun Gothic"/>
                  <a:cs typeface="Malgun Gothic"/>
                </a:rPr>
                <a:t>en la vida de la iglesia, la familia y el instituto, escribe soluciones y comparte comunión.</a:t>
              </a:r>
            </a:p>
          </p:txBody>
        </p:sp>
        <p:sp>
          <p:nvSpPr>
            <p:cNvPr id="10" name="object 10"/>
            <p:cNvSpPr txBox="1"/>
            <p:nvPr/>
          </p:nvSpPr>
          <p:spPr>
            <a:xfrm>
              <a:off x="5067250" y="75903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39</a:t>
              </a:r>
              <a:endParaRPr sz="1000">
                <a:latin typeface="Times New Roman"/>
                <a:cs typeface="Times New Roman"/>
              </a:endParaRPr>
            </a:p>
          </p:txBody>
        </p:sp>
        <p:sp>
          <p:nvSpPr>
            <p:cNvPr id="7" name="object 7"/>
            <p:cNvSpPr txBox="1"/>
            <p:nvPr/>
          </p:nvSpPr>
          <p:spPr>
            <a:xfrm>
              <a:off x="1115999" y="4604753"/>
              <a:ext cx="1853996" cy="827991"/>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2969996" y="4604753"/>
              <a:ext cx="2099654" cy="827991"/>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1115999" y="5432745"/>
              <a:ext cx="1853996" cy="8280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2969996" y="5432745"/>
              <a:ext cx="2099654" cy="8280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1115999" y="6260745"/>
              <a:ext cx="1853996" cy="827999"/>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2969996" y="6260745"/>
              <a:ext cx="2099654" cy="827999"/>
            </a:xfrm>
            <a:prstGeom prst="rect">
              <a:avLst/>
            </a:prstGeom>
          </p:spPr>
          <p:txBody>
            <a:bodyPr wrap="square" lIns="0" tIns="0" rIns="0" bIns="0" rtlCol="0">
              <a:noAutofit/>
            </a:bodyPr>
            <a:lstStyle/>
            <a:p>
              <a:pPr marL="25400">
                <a:lnSpc>
                  <a:spcPts val="1000"/>
                </a:lnSpc>
              </a:pPr>
              <a:endParaRPr sz="1000"/>
            </a:p>
          </p:txBody>
        </p:sp>
        <p:sp>
          <p:nvSpPr>
            <p:cNvPr id="47" name="TextBox 46"/>
            <p:cNvSpPr txBox="1"/>
            <p:nvPr/>
          </p:nvSpPr>
          <p:spPr>
            <a:xfrm>
              <a:off x="374650" y="4912668"/>
              <a:ext cx="762000" cy="230832"/>
            </a:xfrm>
            <a:prstGeom prst="rect">
              <a:avLst/>
            </a:prstGeom>
            <a:noFill/>
          </p:spPr>
          <p:txBody>
            <a:bodyPr wrap="square" rtlCol="0">
              <a:spAutoFit/>
            </a:bodyPr>
            <a:lstStyle/>
            <a:p>
              <a:pPr algn="ctr"/>
              <a:r>
                <a:rPr lang="es-ES" sz="900" dirty="0">
                  <a:solidFill>
                    <a:schemeClr val="bg1"/>
                  </a:solidFill>
                  <a:latin typeface="Malgun Gothic" pitchFamily="34" charset="-127"/>
                  <a:ea typeface="Malgun Gothic" pitchFamily="34" charset="-127"/>
                </a:rPr>
                <a:t>Iglesia</a:t>
              </a:r>
            </a:p>
          </p:txBody>
        </p:sp>
        <p:sp>
          <p:nvSpPr>
            <p:cNvPr id="48" name="TextBox 47"/>
            <p:cNvSpPr txBox="1"/>
            <p:nvPr/>
          </p:nvSpPr>
          <p:spPr>
            <a:xfrm>
              <a:off x="374650" y="5750868"/>
              <a:ext cx="762000" cy="230832"/>
            </a:xfrm>
            <a:prstGeom prst="rect">
              <a:avLst/>
            </a:prstGeom>
            <a:noFill/>
          </p:spPr>
          <p:txBody>
            <a:bodyPr wrap="square" rtlCol="0">
              <a:spAutoFit/>
            </a:bodyPr>
            <a:lstStyle/>
            <a:p>
              <a:pPr algn="ctr"/>
              <a:r>
                <a:rPr lang="es-ES" sz="900" dirty="0">
                  <a:solidFill>
                    <a:schemeClr val="bg1"/>
                  </a:solidFill>
                  <a:latin typeface="Malgun Gothic" pitchFamily="34" charset="-127"/>
                  <a:ea typeface="Malgun Gothic" pitchFamily="34" charset="-127"/>
                </a:rPr>
                <a:t>Familia</a:t>
              </a:r>
            </a:p>
          </p:txBody>
        </p:sp>
        <p:sp>
          <p:nvSpPr>
            <p:cNvPr id="49" name="TextBox 48"/>
            <p:cNvSpPr txBox="1"/>
            <p:nvPr/>
          </p:nvSpPr>
          <p:spPr>
            <a:xfrm>
              <a:off x="374650" y="6589068"/>
              <a:ext cx="762000" cy="230832"/>
            </a:xfrm>
            <a:prstGeom prst="rect">
              <a:avLst/>
            </a:prstGeom>
            <a:noFill/>
          </p:spPr>
          <p:txBody>
            <a:bodyPr wrap="square" rtlCol="0">
              <a:spAutoFit/>
            </a:bodyPr>
            <a:lstStyle/>
            <a:p>
              <a:pPr algn="ctr"/>
              <a:r>
                <a:rPr lang="es-ES" sz="900" dirty="0">
                  <a:solidFill>
                    <a:schemeClr val="bg1"/>
                  </a:solidFill>
                  <a:latin typeface="Malgun Gothic" pitchFamily="34" charset="-127"/>
                  <a:ea typeface="Malgun Gothic" pitchFamily="34" charset="-127"/>
                </a:rPr>
                <a:t>Instituto</a:t>
              </a:r>
            </a:p>
          </p:txBody>
        </p:sp>
        <p:sp>
          <p:nvSpPr>
            <p:cNvPr id="50" name="TextBox 49"/>
            <p:cNvSpPr txBox="1"/>
            <p:nvPr/>
          </p:nvSpPr>
          <p:spPr>
            <a:xfrm>
              <a:off x="374650" y="4229100"/>
              <a:ext cx="762000" cy="215444"/>
            </a:xfrm>
            <a:prstGeom prst="rect">
              <a:avLst/>
            </a:prstGeom>
            <a:noFill/>
          </p:spPr>
          <p:txBody>
            <a:bodyPr wrap="square" rtlCol="0">
              <a:spAutoFit/>
            </a:bodyPr>
            <a:lstStyle/>
            <a:p>
              <a:r>
                <a:rPr lang="es-ES" sz="800" dirty="0">
                  <a:solidFill>
                    <a:schemeClr val="bg1"/>
                  </a:solidFill>
                  <a:latin typeface="Malgun Gothic" pitchFamily="34" charset="-127"/>
                  <a:ea typeface="Malgun Gothic" pitchFamily="34" charset="-127"/>
                </a:rPr>
                <a:t>Clasificación</a:t>
              </a:r>
            </a:p>
          </p:txBody>
        </p:sp>
        <p:sp>
          <p:nvSpPr>
            <p:cNvPr id="51" name="TextBox 50"/>
            <p:cNvSpPr txBox="1"/>
            <p:nvPr/>
          </p:nvSpPr>
          <p:spPr>
            <a:xfrm>
              <a:off x="1136650" y="4229100"/>
              <a:ext cx="1828800" cy="215444"/>
            </a:xfrm>
            <a:prstGeom prst="rect">
              <a:avLst/>
            </a:prstGeom>
            <a:noFill/>
          </p:spPr>
          <p:txBody>
            <a:bodyPr wrap="square" rtlCol="0">
              <a:spAutoFit/>
            </a:bodyPr>
            <a:lstStyle/>
            <a:p>
              <a:pPr algn="ctr"/>
              <a:r>
                <a:rPr lang="es-ES" altLang="ko-KR" sz="800" dirty="0">
                  <a:solidFill>
                    <a:schemeClr val="bg1"/>
                  </a:solidFill>
                  <a:latin typeface="+mj-ea"/>
                  <a:ea typeface="+mj-ea"/>
                </a:rPr>
                <a:t>Las causas de la discordia</a:t>
              </a:r>
              <a:endParaRPr lang="ko-KR" altLang="es-ES" sz="800" dirty="0">
                <a:solidFill>
                  <a:schemeClr val="bg1"/>
                </a:solidFill>
                <a:latin typeface="+mj-ea"/>
                <a:ea typeface="+mj-ea"/>
              </a:endParaRPr>
            </a:p>
          </p:txBody>
        </p:sp>
        <p:sp>
          <p:nvSpPr>
            <p:cNvPr id="52" name="직사각형 51"/>
            <p:cNvSpPr/>
            <p:nvPr/>
          </p:nvSpPr>
          <p:spPr>
            <a:xfrm>
              <a:off x="2965450" y="4191665"/>
              <a:ext cx="2133600" cy="246799"/>
            </a:xfrm>
            <a:prstGeom prst="rect">
              <a:avLst/>
            </a:prstGeom>
          </p:spPr>
          <p:txBody>
            <a:bodyPr wrap="square">
              <a:spAutoFit/>
            </a:bodyPr>
            <a:lstStyle/>
            <a:p>
              <a:pPr marL="1588" algn="ctr">
                <a:lnSpc>
                  <a:spcPct val="143312"/>
                </a:lnSpc>
              </a:pPr>
              <a:r>
                <a:rPr lang="es-ES" altLang="ko-KR" sz="800" dirty="0">
                  <a:solidFill>
                    <a:srgbClr val="FFFFFF"/>
                  </a:solidFill>
                  <a:latin typeface="Malgun Gothic"/>
                  <a:cs typeface="Malgun Gothic"/>
                </a:rPr>
                <a:t>Soluciones</a:t>
              </a:r>
              <a:endParaRPr lang="ko-KR" altLang="es-ES" sz="800" dirty="0">
                <a:latin typeface="Malgun Gothic"/>
                <a:cs typeface="Malgun Gothic"/>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Pr 16:7</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682492" cy="123510"/>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Ro 12:18</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2Co 5:20</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40</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Col 1:20</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1Ts 3:12</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1Ts 5:13</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He 12:14</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41</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그룹 23"/>
          <p:cNvGrpSpPr/>
          <p:nvPr/>
        </p:nvGrpSpPr>
        <p:grpSpPr>
          <a:xfrm>
            <a:off x="0" y="-12"/>
            <a:ext cx="5471997" cy="7992008"/>
            <a:chOff x="0" y="-12"/>
            <a:chExt cx="5471997" cy="7992008"/>
          </a:xfrm>
        </p:grpSpPr>
        <p:sp>
          <p:nvSpPr>
            <p:cNvPr id="21" name="object 21"/>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2" name="object 12"/>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3" name="object 13"/>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8" name="object 18"/>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9" name="object 19"/>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0" name="object 20"/>
            <p:cNvSpPr/>
            <p:nvPr/>
          </p:nvSpPr>
          <p:spPr>
            <a:xfrm>
              <a:off x="417601" y="1709991"/>
              <a:ext cx="1245603" cy="1642539"/>
            </a:xfrm>
            <a:prstGeom prst="rect">
              <a:avLst/>
            </a:prstGeom>
            <a:blipFill>
              <a:blip r:embed="rId3" cstate="print"/>
              <a:stretch>
                <a:fillRect/>
              </a:stretch>
            </a:blipFill>
          </p:spPr>
          <p:txBody>
            <a:bodyPr wrap="square" lIns="0" tIns="0" rIns="0" bIns="0" rtlCol="0">
              <a:noAutofit/>
            </a:bodyPr>
            <a:lstStyle/>
            <a:p>
              <a:endParaRPr/>
            </a:p>
          </p:txBody>
        </p:sp>
        <p:sp>
          <p:nvSpPr>
            <p:cNvPr id="11" name="object 11"/>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9" name="object 9"/>
            <p:cNvSpPr txBox="1"/>
            <p:nvPr/>
          </p:nvSpPr>
          <p:spPr>
            <a:xfrm>
              <a:off x="1523376" y="1093600"/>
              <a:ext cx="3042274" cy="254000"/>
            </a:xfrm>
            <a:prstGeom prst="rect">
              <a:avLst/>
            </a:prstGeom>
          </p:spPr>
          <p:txBody>
            <a:bodyPr wrap="square" lIns="0" tIns="12700" rIns="0" bIns="0" rtlCol="0">
              <a:noAutofit/>
            </a:bodyPr>
            <a:lstStyle/>
            <a:p>
              <a:pPr marL="12700">
                <a:lnSpc>
                  <a:spcPts val="2000"/>
                </a:lnSpc>
              </a:pPr>
              <a:r>
                <a:rPr lang="es-ES" dirty="0">
                  <a:solidFill>
                    <a:srgbClr val="00ADEF"/>
                  </a:solidFill>
                  <a:latin typeface="Times New Roman" pitchFamily="18" charset="0"/>
                  <a:cs typeface="Times New Roman" pitchFamily="18" charset="0"/>
                </a:rPr>
                <a:t>El autocontrol de pacificadores</a:t>
              </a:r>
              <a:endParaRPr sz="1800" dirty="0">
                <a:latin typeface="Times New Roman" pitchFamily="18" charset="0"/>
                <a:cs typeface="Times New Roman" pitchFamily="18" charset="0"/>
              </a:endParaRPr>
            </a:p>
          </p:txBody>
        </p:sp>
        <p:sp>
          <p:nvSpPr>
            <p:cNvPr id="8" name="object 8"/>
            <p:cNvSpPr txBox="1"/>
            <p:nvPr/>
          </p:nvSpPr>
          <p:spPr>
            <a:xfrm>
              <a:off x="1650485" y="1779352"/>
              <a:ext cx="3202991" cy="964945"/>
            </a:xfrm>
            <a:prstGeom prst="rect">
              <a:avLst/>
            </a:prstGeom>
          </p:spPr>
          <p:txBody>
            <a:bodyPr wrap="square" lIns="0" tIns="6604" rIns="0" bIns="0" rtlCol="0">
              <a:noAutofit/>
            </a:bodyPr>
            <a:lstStyle/>
            <a:p>
              <a:pPr marR="16785" indent="120650" algn="just"/>
              <a:r>
                <a:rPr lang="es-ES" sz="900" dirty="0">
                  <a:latin typeface="Malgun Gothic" pitchFamily="34" charset="-127"/>
                  <a:ea typeface="Malgun Gothic" pitchFamily="34" charset="-127"/>
                  <a:cs typeface="Malgun Gothic"/>
                </a:rPr>
                <a:t>Alexander Vache se ha estado preparando para un experimento importante durante años. Finalmente, un día después de completar todos los preparativos, clasificó varias herramientas en la mesa para poder realizar directamente el experimento y salió un momento afuera. Sin embargo, mientras él estaba fuera, su madre entró en el laboratorio y rompió todas las herramientas al tocar las herramientas del laboratorio con su falda.</a:t>
              </a:r>
            </a:p>
          </p:txBody>
        </p:sp>
        <p:sp>
          <p:nvSpPr>
            <p:cNvPr id="7" name="object 7"/>
            <p:cNvSpPr txBox="1"/>
            <p:nvPr/>
          </p:nvSpPr>
          <p:spPr>
            <a:xfrm>
              <a:off x="442791" y="3009900"/>
              <a:ext cx="4411159" cy="902658"/>
            </a:xfrm>
            <a:prstGeom prst="rect">
              <a:avLst/>
            </a:prstGeom>
          </p:spPr>
          <p:txBody>
            <a:bodyPr wrap="square" lIns="0" tIns="6604" rIns="0" bIns="0" rtlCol="0">
              <a:noAutofit/>
            </a:bodyPr>
            <a:lstStyle/>
            <a:p>
              <a:pPr marL="1307134" marR="14333" algn="just"/>
              <a:r>
                <a:rPr lang="es-ES" sz="900" dirty="0">
                  <a:latin typeface="Malgun Gothic" pitchFamily="34" charset="-127"/>
                  <a:ea typeface="Malgun Gothic" pitchFamily="34" charset="-127"/>
                  <a:cs typeface="Malgun Gothic"/>
                </a:rPr>
                <a:t>Al regresar Vache, se enteró de esto por su esposa.</a:t>
              </a:r>
            </a:p>
            <a:p>
              <a:pPr marL="1205765" marR="20806" indent="-11" algn="dist">
                <a:spcBef>
                  <a:spcPts val="53"/>
                </a:spcBef>
              </a:pPr>
              <a:r>
                <a:rPr lang="es-ES" sz="900" dirty="0">
                  <a:latin typeface="Malgun Gothic" pitchFamily="34" charset="-127"/>
                  <a:ea typeface="Malgun Gothic" pitchFamily="34" charset="-127"/>
                  <a:cs typeface="Malgun Gothic"/>
                </a:rPr>
                <a:t>Al escuchar las palabras de su esposa, se quedó en silencio por un momento. Sin embargo, pronto salió, diciendo que </a:t>
              </a:r>
            </a:p>
            <a:p>
              <a:pPr marR="20806" algn="just">
                <a:spcBef>
                  <a:spcPts val="53"/>
                </a:spcBef>
              </a:pPr>
              <a:r>
                <a:rPr lang="es-ES" sz="900" dirty="0">
                  <a:latin typeface="Malgun Gothic" pitchFamily="34" charset="-127"/>
                  <a:ea typeface="Malgun Gothic" pitchFamily="34" charset="-127"/>
                  <a:cs typeface="Malgun Gothic"/>
                </a:rPr>
                <a:t>iba a ir a respirar aire fresco. 5 minutos después, Vache regresó a casa con una cara agradable. Y no mencionó nada de esto. Simplemente le dijo a Fairman Rogers: ‘No he amado a mi madre 5 minutos’.</a:t>
              </a:r>
            </a:p>
          </p:txBody>
        </p:sp>
        <p:sp>
          <p:nvSpPr>
            <p:cNvPr id="6" name="object 6"/>
            <p:cNvSpPr txBox="1"/>
            <p:nvPr/>
          </p:nvSpPr>
          <p:spPr>
            <a:xfrm>
              <a:off x="442791" y="4076700"/>
              <a:ext cx="4411182" cy="304749"/>
            </a:xfrm>
            <a:prstGeom prst="rect">
              <a:avLst/>
            </a:prstGeom>
          </p:spPr>
          <p:txBody>
            <a:bodyPr wrap="square" lIns="0" tIns="6604" rIns="0" bIns="0" rtlCol="0">
              <a:noAutofit/>
            </a:bodyPr>
            <a:lstStyle/>
            <a:p>
              <a:pPr indent="120650" algn="just"/>
              <a:r>
                <a:rPr lang="es-ES" sz="900" dirty="0">
                  <a:latin typeface="Malgun Gothic"/>
                  <a:cs typeface="Malgun Gothic"/>
                </a:rPr>
                <a:t>Este autocontrol muestra que su personalidad se parece a Dios. Porque Dios es lento para la ira y no está influenciado por arrebatos emocionales.</a:t>
              </a:r>
            </a:p>
          </p:txBody>
        </p:sp>
        <p:sp>
          <p:nvSpPr>
            <p:cNvPr id="5" name="object 5"/>
            <p:cNvSpPr txBox="1"/>
            <p:nvPr/>
          </p:nvSpPr>
          <p:spPr>
            <a:xfrm>
              <a:off x="442791" y="4533900"/>
              <a:ext cx="4411148" cy="799896"/>
            </a:xfrm>
            <a:prstGeom prst="rect">
              <a:avLst/>
            </a:prstGeom>
          </p:spPr>
          <p:txBody>
            <a:bodyPr wrap="square" lIns="0" tIns="6604" rIns="0" bIns="0" rtlCol="0">
              <a:noAutofit/>
            </a:bodyPr>
            <a:lstStyle/>
            <a:p>
              <a:pPr indent="120650" algn="just"/>
              <a:r>
                <a:rPr lang="es-ES" sz="900" dirty="0">
                  <a:latin typeface="Malgun Gothic"/>
                  <a:cs typeface="Malgun Gothic"/>
                </a:rPr>
                <a:t>Entonces, ¿cómo podemos tener este tipo de personalidad? Podemos aprender meditando en la vida de Jesús y experimentando perfectamente el amor de Dios a través del Señor. Jesús vivió una vida mansa, humilde, paciente y generosa. De hecho, incluso si el Señor le hubiese suplicado a Dios que destruyera a los humanos que tienen muchos pecados con ira justa, no podemos culpar a Jesús. ¿No hemos despreciado al Señor, no lo hemos azotado y crucificado?</a:t>
              </a:r>
            </a:p>
          </p:txBody>
        </p:sp>
        <p:sp>
          <p:nvSpPr>
            <p:cNvPr id="4" name="object 4"/>
            <p:cNvSpPr txBox="1"/>
            <p:nvPr/>
          </p:nvSpPr>
          <p:spPr>
            <a:xfrm>
              <a:off x="442791" y="5562804"/>
              <a:ext cx="4411171" cy="799896"/>
            </a:xfrm>
            <a:prstGeom prst="rect">
              <a:avLst/>
            </a:prstGeom>
          </p:spPr>
          <p:txBody>
            <a:bodyPr wrap="square" lIns="0" tIns="6604" rIns="0" bIns="0" rtlCol="0">
              <a:noAutofit/>
            </a:bodyPr>
            <a:lstStyle/>
            <a:p>
              <a:pPr indent="120650" algn="just"/>
              <a:r>
                <a:rPr lang="es-ES" sz="900" dirty="0">
                  <a:latin typeface="Malgun Gothic"/>
                  <a:cs typeface="Malgun Gothic"/>
                </a:rPr>
                <a:t>¿Te estás enojando como quiera? ¿Lo estás derramando a medida que sube el enojo? Viviendo de esa manera, no puedes revelar el amor de Dios, que no se enoja. ¿Quién en el mundo puede darnos más sufrimiento que el que le dimos a Jesucristo? Por lo tanto, los que somos salvos por el amor del Señor no debemos enojarnos. Porque ya hemos recibido amor más que suficiente para cubrir todo el resentimiento y el odio.</a:t>
              </a:r>
            </a:p>
          </p:txBody>
        </p:sp>
        <p:sp>
          <p:nvSpPr>
            <p:cNvPr id="3" name="object 3"/>
            <p:cNvSpPr txBox="1"/>
            <p:nvPr/>
          </p:nvSpPr>
          <p:spPr>
            <a:xfrm>
              <a:off x="442791" y="6590899"/>
              <a:ext cx="4332224" cy="495401"/>
            </a:xfrm>
            <a:prstGeom prst="rect">
              <a:avLst/>
            </a:prstGeom>
          </p:spPr>
          <p:txBody>
            <a:bodyPr wrap="square" lIns="0" tIns="6635" rIns="0" bIns="0" rtlCol="0">
              <a:noAutofit/>
            </a:bodyPr>
            <a:lstStyle/>
            <a:p>
              <a:pPr marL="12700" algn="just"/>
              <a:r>
                <a:rPr lang="es-ES" sz="900" dirty="0">
                  <a:solidFill>
                    <a:srgbClr val="00ADEF"/>
                  </a:solidFill>
                  <a:latin typeface="Malgun Gothic" pitchFamily="34" charset="-127"/>
                  <a:ea typeface="Malgun Gothic" pitchFamily="34" charset="-127"/>
                  <a:cs typeface="Malgun Gothic"/>
                </a:rPr>
                <a:t>Pero la sabiduría que es de lo alto es primeramente pura, después pacífica, amable, benigna, llena de misericordia y de buenos frutos, sin incertidumbre ni hipocresía. Y el fruto de justicia se siembra en paz para aquellos que hacen la paz. </a:t>
              </a:r>
              <a:r>
                <a:rPr sz="900">
                  <a:solidFill>
                    <a:srgbClr val="00ADEF"/>
                  </a:solidFill>
                  <a:latin typeface="Malgun Gothic" pitchFamily="34" charset="-127"/>
                  <a:ea typeface="Malgun Gothic" pitchFamily="34" charset="-127"/>
                  <a:cs typeface="Malgun Gothic"/>
                </a:rPr>
                <a:t>(</a:t>
              </a:r>
              <a:r>
                <a:rPr lang="es-ES" sz="900" dirty="0">
                  <a:solidFill>
                    <a:srgbClr val="00ADEF"/>
                  </a:solidFill>
                  <a:latin typeface="Malgun Gothic" pitchFamily="34" charset="-127"/>
                  <a:ea typeface="Malgun Gothic" pitchFamily="34" charset="-127"/>
                  <a:cs typeface="Malgun Gothic"/>
                </a:rPr>
                <a:t>Stg</a:t>
              </a:r>
              <a:r>
                <a:rPr sz="900">
                  <a:solidFill>
                    <a:srgbClr val="00ADEF"/>
                  </a:solidFill>
                  <a:latin typeface="Malgun Gothic" pitchFamily="34" charset="-127"/>
                  <a:ea typeface="Malgun Gothic" pitchFamily="34" charset="-127"/>
                  <a:cs typeface="Malgun Gothic"/>
                </a:rPr>
                <a:t> </a:t>
              </a:r>
              <a:r>
                <a:rPr sz="900" dirty="0">
                  <a:solidFill>
                    <a:srgbClr val="00ADEF"/>
                  </a:solidFill>
                  <a:latin typeface="Malgun Gothic" pitchFamily="34" charset="-127"/>
                  <a:ea typeface="Malgun Gothic" pitchFamily="34" charset="-127"/>
                  <a:cs typeface="Malgun Gothic"/>
                </a:rPr>
                <a:t>3:17~18)</a:t>
              </a:r>
              <a:endParaRPr sz="900">
                <a:latin typeface="Malgun Gothic" pitchFamily="34" charset="-127"/>
                <a:ea typeface="Malgun Gothic" pitchFamily="34" charset="-127"/>
                <a:cs typeface="Malgun Gothic"/>
              </a:endParaRPr>
            </a:p>
          </p:txBody>
        </p:sp>
        <p:sp>
          <p:nvSpPr>
            <p:cNvPr id="2" name="object 2"/>
            <p:cNvSpPr txBox="1"/>
            <p:nvPr/>
          </p:nvSpPr>
          <p:spPr>
            <a:xfrm>
              <a:off x="204800"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42</a:t>
              </a:r>
              <a:endParaRPr sz="1000">
                <a:latin typeface="Times New Roman"/>
                <a:cs typeface="Times New Roman"/>
              </a:endParaRPr>
            </a:p>
          </p:txBody>
        </p:sp>
        <p:sp>
          <p:nvSpPr>
            <p:cNvPr id="22" name="object 7">
              <a:extLst>
                <a:ext uri="{FF2B5EF4-FFF2-40B4-BE49-F238E27FC236}">
                  <a16:creationId xmlns:a16="http://schemas.microsoft.com/office/drawing/2014/main" id="{35F95CA6-7FFD-41E0-8324-B23B3A0535E8}"/>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2">
            <a:extLst>
              <a:ext uri="{FF2B5EF4-FFF2-40B4-BE49-F238E27FC236}">
                <a16:creationId xmlns:a16="http://schemas.microsoft.com/office/drawing/2014/main" id="{0BCDA77F-962A-4822-8E82-19EE0DCDFEEF}"/>
              </a:ext>
            </a:extLst>
          </p:cNvPr>
          <p:cNvGrpSpPr/>
          <p:nvPr/>
        </p:nvGrpSpPr>
        <p:grpSpPr>
          <a:xfrm>
            <a:off x="0" y="-12"/>
            <a:ext cx="5471998" cy="7992008"/>
            <a:chOff x="0" y="-12"/>
            <a:chExt cx="5471998" cy="7992008"/>
          </a:xfrm>
        </p:grpSpPr>
        <p:sp>
          <p:nvSpPr>
            <p:cNvPr id="18" name="object 18"/>
            <p:cNvSpPr/>
            <p:nvPr/>
          </p:nvSpPr>
          <p:spPr>
            <a:xfrm>
              <a:off x="1467662" y="654088"/>
              <a:ext cx="3672840" cy="877824"/>
            </a:xfrm>
            <a:custGeom>
              <a:avLst/>
              <a:gdLst/>
              <a:ahLst/>
              <a:cxnLst/>
              <a:rect l="l" t="t" r="r" b="b"/>
              <a:pathLst>
                <a:path w="3672840" h="877824">
                  <a:moveTo>
                    <a:pt x="0" y="0"/>
                  </a:moveTo>
                  <a:lnTo>
                    <a:pt x="0" y="877824"/>
                  </a:lnTo>
                  <a:lnTo>
                    <a:pt x="3672840" y="877824"/>
                  </a:lnTo>
                  <a:lnTo>
                    <a:pt x="3672840" y="0"/>
                  </a:lnTo>
                  <a:lnTo>
                    <a:pt x="0" y="0"/>
                  </a:lnTo>
                  <a:close/>
                </a:path>
              </a:pathLst>
            </a:custGeom>
            <a:solidFill>
              <a:srgbClr val="B7B9BB">
                <a:alpha val="69999"/>
              </a:srgbClr>
            </a:solidFill>
          </p:spPr>
          <p:txBody>
            <a:bodyPr wrap="square" lIns="0" tIns="0" rIns="0" bIns="0" rtlCol="0">
              <a:noAutofit/>
            </a:bodyPr>
            <a:lstStyle/>
            <a:p>
              <a:endParaRPr/>
            </a:p>
          </p:txBody>
        </p:sp>
        <p:sp>
          <p:nvSpPr>
            <p:cNvPr id="9" name="object 9"/>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22" name="object 22"/>
            <p:cNvSpPr txBox="1"/>
            <p:nvPr/>
          </p:nvSpPr>
          <p:spPr>
            <a:xfrm>
              <a:off x="0" y="0"/>
              <a:ext cx="5471998" cy="7991995"/>
            </a:xfrm>
            <a:prstGeom prst="rect">
              <a:avLst/>
            </a:prstGeom>
          </p:spPr>
          <p:txBody>
            <a:bodyPr wrap="square" lIns="0" tIns="5408" rIns="0" bIns="0" rtlCol="0">
              <a:noAutofit/>
            </a:bodyPr>
            <a:lstStyle/>
            <a:p>
              <a:pPr>
                <a:lnSpc>
                  <a:spcPts val="750"/>
                </a:lnSpc>
              </a:pPr>
              <a:endParaRPr sz="750"/>
            </a:p>
            <a:p>
              <a:pPr marR="278794" algn="r">
                <a:lnSpc>
                  <a:spcPct val="97574"/>
                </a:lnSpc>
                <a:spcBef>
                  <a:spcPts val="59000"/>
                </a:spcBef>
              </a:pPr>
              <a:r>
                <a:rPr sz="1200" b="1" spc="64" dirty="0">
                  <a:latin typeface="Consolas"/>
                  <a:cs typeface="Consolas"/>
                </a:rPr>
                <a:t>8</a:t>
              </a:r>
              <a:endParaRPr sz="1200">
                <a:latin typeface="Consolas"/>
                <a:cs typeface="Consolas"/>
              </a:endParaRPr>
            </a:p>
          </p:txBody>
        </p:sp>
        <p:sp>
          <p:nvSpPr>
            <p:cNvPr id="10" name="object 10"/>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1" name="object 11"/>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2" name="object 12"/>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17" name="object 17"/>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p:nvPr/>
          </p:nvSpPr>
          <p:spPr>
            <a:xfrm>
              <a:off x="1464823" y="654420"/>
              <a:ext cx="3573246" cy="786104"/>
            </a:xfrm>
            <a:custGeom>
              <a:avLst/>
              <a:gdLst/>
              <a:ahLst/>
              <a:cxnLst/>
              <a:rect l="l" t="t" r="r" b="b"/>
              <a:pathLst>
                <a:path w="3573246" h="786104">
                  <a:moveTo>
                    <a:pt x="166243" y="393306"/>
                  </a:moveTo>
                  <a:lnTo>
                    <a:pt x="166243" y="706335"/>
                  </a:lnTo>
                  <a:lnTo>
                    <a:pt x="167561" y="720860"/>
                  </a:lnTo>
                  <a:lnTo>
                    <a:pt x="185471" y="758281"/>
                  </a:lnTo>
                  <a:lnTo>
                    <a:pt x="219384" y="781554"/>
                  </a:lnTo>
                  <a:lnTo>
                    <a:pt x="245999" y="786104"/>
                  </a:lnTo>
                  <a:lnTo>
                    <a:pt x="3493477" y="786104"/>
                  </a:lnTo>
                  <a:lnTo>
                    <a:pt x="3534206" y="774938"/>
                  </a:lnTo>
                  <a:lnTo>
                    <a:pt x="3562898" y="745656"/>
                  </a:lnTo>
                  <a:lnTo>
                    <a:pt x="3573246" y="706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FFFFF"/>
            </a:solidFill>
          </p:spPr>
          <p:txBody>
            <a:bodyPr wrap="square" lIns="0" tIns="0" rIns="0" bIns="0" rtlCol="0">
              <a:noAutofit/>
            </a:bodyPr>
            <a:lstStyle/>
            <a:p>
              <a:endParaRPr/>
            </a:p>
          </p:txBody>
        </p:sp>
        <p:sp>
          <p:nvSpPr>
            <p:cNvPr id="20" name="object 20"/>
            <p:cNvSpPr/>
            <p:nvPr/>
          </p:nvSpPr>
          <p:spPr>
            <a:xfrm>
              <a:off x="1464823" y="654420"/>
              <a:ext cx="3573246" cy="786104"/>
            </a:xfrm>
            <a:custGeom>
              <a:avLst/>
              <a:gdLst/>
              <a:ahLst/>
              <a:cxnLst/>
              <a:rect l="l" t="t" r="r" b="b"/>
              <a:pathLst>
                <a:path w="3573246" h="786104">
                  <a:moveTo>
                    <a:pt x="166243" y="393306"/>
                  </a:moveTo>
                  <a:lnTo>
                    <a:pt x="166243" y="706335"/>
                  </a:lnTo>
                  <a:lnTo>
                    <a:pt x="167561" y="720860"/>
                  </a:lnTo>
                  <a:lnTo>
                    <a:pt x="185471" y="758281"/>
                  </a:lnTo>
                  <a:lnTo>
                    <a:pt x="219384" y="781554"/>
                  </a:lnTo>
                  <a:lnTo>
                    <a:pt x="245999" y="786104"/>
                  </a:lnTo>
                  <a:lnTo>
                    <a:pt x="3493477" y="786104"/>
                  </a:lnTo>
                  <a:lnTo>
                    <a:pt x="3534206" y="774938"/>
                  </a:lnTo>
                  <a:lnTo>
                    <a:pt x="3562898" y="745656"/>
                  </a:lnTo>
                  <a:lnTo>
                    <a:pt x="3573246" y="706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49896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8" name="object 8"/>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7" name="object 7"/>
            <p:cNvSpPr txBox="1"/>
            <p:nvPr/>
          </p:nvSpPr>
          <p:spPr>
            <a:xfrm>
              <a:off x="612236" y="1993323"/>
              <a:ext cx="4368091" cy="634847"/>
            </a:xfrm>
            <a:prstGeom prst="rect">
              <a:avLst/>
            </a:prstGeom>
          </p:spPr>
          <p:txBody>
            <a:bodyPr wrap="square" lIns="0" tIns="6604" rIns="0" bIns="0" rtlCol="0">
              <a:noAutofit/>
            </a:bodyPr>
            <a:lstStyle/>
            <a:p>
              <a:pPr indent="120650" algn="just"/>
              <a:r>
                <a:rPr lang="es-ES" sz="900" dirty="0">
                  <a:latin typeface="Malgun Gothic" panose="020B0503020000020004" pitchFamily="34" charset="-127"/>
                  <a:ea typeface="Malgun Gothic" panose="020B0503020000020004" pitchFamily="34" charset="-127"/>
                  <a:cs typeface="Malgun Gothic"/>
                </a:rPr>
                <a:t>En la Biblia aparece la palabra ‘cielo nuevo y tierra nueva’ con dos tipos de carácter. Uno es donde no hay tristeza ni lágrimas, sino alegría eterna, mientras que en el otro(Ap 21:1~4, 2P 3:12~13) hay muerte y también maldición. A partir de esto, está claro que este mundo se crea dos veces. Primero, después de 7 años de tribulación, se establecerá un reino milenario en esta tierra.</a:t>
              </a:r>
            </a:p>
          </p:txBody>
        </p:sp>
        <p:sp>
          <p:nvSpPr>
            <p:cNvPr id="6" name="object 6"/>
            <p:cNvSpPr txBox="1"/>
            <p:nvPr/>
          </p:nvSpPr>
          <p:spPr>
            <a:xfrm>
              <a:off x="720251" y="2857499"/>
              <a:ext cx="4259716" cy="323470"/>
            </a:xfrm>
            <a:prstGeom prst="rect">
              <a:avLst/>
            </a:prstGeom>
          </p:spPr>
          <p:txBody>
            <a:bodyPr wrap="square" lIns="0" tIns="6635" rIns="0" bIns="0" rtlCol="0">
              <a:noAutofit/>
            </a:bodyPr>
            <a:lstStyle/>
            <a:p>
              <a:pPr marL="12700" algn="just"/>
              <a:r>
                <a:rPr lang="es-ES" sz="900" dirty="0">
                  <a:solidFill>
                    <a:srgbClr val="00ADEF"/>
                  </a:solidFill>
                  <a:latin typeface="Malgun Gothic" panose="020B0503020000020004" pitchFamily="34" charset="-127"/>
                  <a:ea typeface="Malgun Gothic" panose="020B0503020000020004" pitchFamily="34" charset="-127"/>
                  <a:cs typeface="Malgun Gothic"/>
                </a:rPr>
                <a:t>Será un día, el cual es conocido de Jehová, que no será ni día ni noche; pero sucederá que al caer la tarde habrá luz. </a:t>
              </a:r>
              <a:r>
                <a:rPr sz="900" dirty="0">
                  <a:solidFill>
                    <a:srgbClr val="00ADEF"/>
                  </a:solidFill>
                  <a:latin typeface="Malgun Gothic" panose="020B0503020000020004" pitchFamily="34" charset="-127"/>
                  <a:ea typeface="Malgun Gothic" panose="020B0503020000020004" pitchFamily="34" charset="-127"/>
                  <a:cs typeface="Malgun Gothic"/>
                </a:rPr>
                <a:t>(</a:t>
              </a:r>
              <a:r>
                <a:rPr lang="es-ES" sz="900" dirty="0">
                  <a:solidFill>
                    <a:srgbClr val="00ADEF"/>
                  </a:solidFill>
                  <a:latin typeface="Malgun Gothic" panose="020B0503020000020004" pitchFamily="34" charset="-127"/>
                  <a:ea typeface="Malgun Gothic" panose="020B0503020000020004" pitchFamily="34" charset="-127"/>
                  <a:cs typeface="Malgun Gothic"/>
                </a:rPr>
                <a:t>Zac</a:t>
              </a:r>
              <a:r>
                <a:rPr sz="900" dirty="0">
                  <a:solidFill>
                    <a:srgbClr val="00ADEF"/>
                  </a:solidFill>
                  <a:latin typeface="Malgun Gothic" panose="020B0503020000020004" pitchFamily="34" charset="-127"/>
                  <a:ea typeface="Malgun Gothic" panose="020B0503020000020004" pitchFamily="34" charset="-127"/>
                  <a:cs typeface="Malgun Gothic"/>
                </a:rPr>
                <a:t> 14:7)</a:t>
              </a:r>
              <a:endParaRPr sz="900" dirty="0">
                <a:latin typeface="Malgun Gothic" panose="020B0503020000020004" pitchFamily="34" charset="-127"/>
                <a:ea typeface="Malgun Gothic" panose="020B0503020000020004" pitchFamily="34" charset="-127"/>
                <a:cs typeface="Malgun Gothic"/>
              </a:endParaRPr>
            </a:p>
          </p:txBody>
        </p:sp>
        <p:sp>
          <p:nvSpPr>
            <p:cNvPr id="5" name="object 5"/>
            <p:cNvSpPr txBox="1"/>
            <p:nvPr/>
          </p:nvSpPr>
          <p:spPr>
            <a:xfrm>
              <a:off x="612236" y="3314700"/>
              <a:ext cx="4377366" cy="3606139"/>
            </a:xfrm>
            <a:prstGeom prst="rect">
              <a:avLst/>
            </a:prstGeom>
          </p:spPr>
          <p:txBody>
            <a:bodyPr wrap="square" lIns="0" tIns="6604" rIns="0" bIns="0" rtlCol="0">
              <a:noAutofit/>
            </a:bodyPr>
            <a:lstStyle/>
            <a:p>
              <a:pPr marR="16785" indent="120650" algn="just"/>
              <a:r>
                <a:rPr lang="es-ES" sz="900" dirty="0">
                  <a:latin typeface="Malgun Gothic" pitchFamily="34" charset="-127"/>
                  <a:ea typeface="Malgun Gothic" pitchFamily="34" charset="-127"/>
                  <a:cs typeface="Malgun Gothic"/>
                </a:rPr>
                <a:t>Si leemos la palabra anterior, podemos saber que esto explica el proceso de recreación de la Tierra. Se creará de nuevo como el huerto de Edén en el pasado, hermosamente. Y la naturaleza, que fue maldecida porque el hombre pecó, regresará al estado anterior al pecado humano. Cuando decimos que estamos esperando el día en que la creación será liberada(Ro 8:19~21), se refiere a esto. Al final del reino milenio, Dios creará un eterno cielo nuevo y una tierra nueva      (Ap 21:1), que es el cielo.</a:t>
              </a:r>
            </a:p>
            <a:p>
              <a:pPr marR="16785" indent="120650" algn="just"/>
              <a:r>
                <a:rPr lang="es-ES" sz="900" dirty="0">
                  <a:latin typeface="Malgun Gothic" pitchFamily="34" charset="-127"/>
                  <a:ea typeface="Malgun Gothic" pitchFamily="34" charset="-127"/>
                  <a:cs typeface="Malgun Gothic"/>
                </a:rPr>
                <a:t>La palabra ‘reino milenio’ no aparece directamente en la Biblia, pero en el Apocalipsis capítulo 20 se profetiza específicamente sobre el reino que dura mil años, y se usa seis veces la palabra ‘milenio’.</a:t>
              </a:r>
            </a:p>
            <a:p>
              <a:pPr marL="12702" indent="108037" algn="just"/>
              <a:r>
                <a:rPr lang="es-ES" sz="900" dirty="0">
                  <a:latin typeface="Malgun Gothic" pitchFamily="34" charset="-127"/>
                  <a:ea typeface="Malgun Gothic" pitchFamily="34" charset="-127"/>
                  <a:cs typeface="Malgun Gothic"/>
                </a:rPr>
                <a:t>Está escrito que Satanás será encarcelado en el abismo durante mil años, los santos con Cristo reinarán en el cielo nuevo y la tierra nueva durante mil años, y después de mil años, Satanás será liberado por un tiempo y se rebelará, y será derrotado.</a:t>
              </a:r>
              <a:endParaRPr sz="900" dirty="0">
                <a:latin typeface="Malgun Gothic" panose="020B0503020000020004" pitchFamily="34" charset="-127"/>
                <a:ea typeface="Malgun Gothic" panose="020B0503020000020004" pitchFamily="34" charset="-127"/>
                <a:cs typeface="Malgun Gothic"/>
              </a:endParaRPr>
            </a:p>
            <a:p>
              <a:pPr marL="12757" marR="5680" indent="108013" algn="just"/>
              <a:r>
                <a:rPr lang="es-ES" sz="900" dirty="0">
                  <a:latin typeface="Malgun Gothic" panose="020B0503020000020004" pitchFamily="34" charset="-127"/>
                  <a:ea typeface="Malgun Gothic" panose="020B0503020000020004" pitchFamily="34" charset="-127"/>
                  <a:cs typeface="Malgun Gothic"/>
                </a:rPr>
                <a:t>Además, varios sitios de la Biblia describen específicamente el aspecto del Reino Milenio, los niños jugando con bestias salvajes(Is 11:6~9), las bestias se vuelven apacibles(Is 65:17~25), y Jehová será el rey del mundo(Zac 14:16~21). Estas palabras no pueden ser simplemente una analogía o simbolismo.</a:t>
              </a:r>
              <a:endParaRPr sz="900" dirty="0">
                <a:latin typeface="Malgun Gothic" panose="020B0503020000020004" pitchFamily="34" charset="-127"/>
                <a:ea typeface="Malgun Gothic" panose="020B0503020000020004" pitchFamily="34" charset="-127"/>
                <a:cs typeface="Malgun Gothic"/>
              </a:endParaRPr>
            </a:p>
            <a:p>
              <a:pPr marL="12757" marR="5680" indent="108013" algn="just"/>
              <a:r>
                <a:rPr lang="es-ES" sz="900" dirty="0">
                  <a:latin typeface="Malgun Gothic" panose="020B0503020000020004" pitchFamily="34" charset="-127"/>
                  <a:ea typeface="Malgun Gothic" panose="020B0503020000020004" pitchFamily="34" charset="-127"/>
                  <a:cs typeface="Malgun Gothic"/>
                </a:rPr>
                <a:t>Las personas que interpretan el Reino Milenio como una metáfora o un símbolo aceptan también los 7 años de tribulación como una metáfora o símbolo e interpretan que la bestia significa el Imperio Romano del pasado, o que la era actual en la que vivimos se llama Reino Milenio.</a:t>
              </a:r>
              <a:endParaRPr sz="900" dirty="0">
                <a:latin typeface="Malgun Gothic" panose="020B0503020000020004" pitchFamily="34" charset="-127"/>
                <a:ea typeface="Malgun Gothic" panose="020B0503020000020004" pitchFamily="34" charset="-127"/>
                <a:cs typeface="Malgun Gothic"/>
              </a:endParaRPr>
            </a:p>
            <a:p>
              <a:pPr marL="12757" marR="5703" indent="108013" algn="just"/>
              <a:r>
                <a:rPr lang="es-ES" sz="900" dirty="0">
                  <a:latin typeface="Malgun Gothic" panose="020B0503020000020004" pitchFamily="34" charset="-127"/>
                  <a:ea typeface="Malgun Gothic" panose="020B0503020000020004" pitchFamily="34" charset="-127"/>
                  <a:cs typeface="Malgun Gothic"/>
                </a:rPr>
                <a:t>Sin embargo, la era actual es la era de la gracia en la que podemos ver el cumplimiento exacto de las profecías escritas, y la era de la paz falsa vendrá poco después como dice la profecía escrita, y todos los israelitas regresarán a su tierra natal, y aparecerá el Anticristo. Antes de ello, seremos elevados al cielo según lo prometido en la Biblia, y después de los 7 años de tribulación, volveremos con Cristo para gobernar el Reino Milenio.</a:t>
              </a:r>
              <a:endParaRPr sz="900" dirty="0">
                <a:latin typeface="Malgun Gothic" panose="020B0503020000020004" pitchFamily="34" charset="-127"/>
                <a:ea typeface="Malgun Gothic" panose="020B0503020000020004" pitchFamily="34" charset="-127"/>
                <a:cs typeface="Malgun Gothic"/>
              </a:endParaRPr>
            </a:p>
          </p:txBody>
        </p:sp>
        <p:sp>
          <p:nvSpPr>
            <p:cNvPr id="4" name="object 4"/>
            <p:cNvSpPr txBox="1"/>
            <p:nvPr/>
          </p:nvSpPr>
          <p:spPr>
            <a:xfrm>
              <a:off x="50747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43</a:t>
              </a:r>
              <a:endParaRPr sz="1000">
                <a:latin typeface="Times New Roman"/>
                <a:cs typeface="Times New Roman"/>
              </a:endParaRPr>
            </a:p>
          </p:txBody>
        </p:sp>
        <p:sp>
          <p:nvSpPr>
            <p:cNvPr id="2" name="object 2"/>
            <p:cNvSpPr txBox="1"/>
            <p:nvPr/>
          </p:nvSpPr>
          <p:spPr>
            <a:xfrm>
              <a:off x="1335321" y="608560"/>
              <a:ext cx="3657788" cy="877823"/>
            </a:xfrm>
            <a:prstGeom prst="rect">
              <a:avLst/>
            </a:prstGeom>
          </p:spPr>
          <p:txBody>
            <a:bodyPr wrap="square" lIns="0" tIns="1416" rIns="0" bIns="0" rtlCol="0">
              <a:noAutofit/>
            </a:bodyPr>
            <a:lstStyle/>
            <a:p>
              <a:endParaRPr sz="1000" dirty="0">
                <a:latin typeface="Malgun Gothic" pitchFamily="34" charset="-127"/>
                <a:ea typeface="Malgun Gothic" pitchFamily="34" charset="-127"/>
              </a:endParaRPr>
            </a:p>
            <a:p>
              <a:pPr marL="369413">
                <a:spcBef>
                  <a:spcPts val="1000"/>
                </a:spcBef>
              </a:pPr>
              <a:r>
                <a:rPr lang="es-ES" sz="1000" dirty="0">
                  <a:solidFill>
                    <a:srgbClr val="00ADEF"/>
                  </a:solidFill>
                  <a:latin typeface="Malgun Gothic" pitchFamily="34" charset="-127"/>
                  <a:ea typeface="Malgun Gothic" pitchFamily="34" charset="-127"/>
                  <a:cs typeface="Malgun Gothic"/>
                </a:rPr>
                <a:t>¿Existe realmente el reino milenio? ¿No es una parábola o un símbolo?</a:t>
              </a:r>
              <a:endParaRPr sz="1000" dirty="0">
                <a:latin typeface="Malgun Gothic" pitchFamily="34" charset="-127"/>
                <a:ea typeface="Malgun Gothic" pitchFamily="34" charset="-127"/>
                <a:cs typeface="Malgun Gothic"/>
              </a:endParaRPr>
            </a:p>
          </p:txBody>
        </p:sp>
        <p:sp>
          <p:nvSpPr>
            <p:cNvPr id="23" name="object 3">
              <a:extLst>
                <a:ext uri="{FF2B5EF4-FFF2-40B4-BE49-F238E27FC236}">
                  <a16:creationId xmlns:a16="http://schemas.microsoft.com/office/drawing/2014/main" id="{E397811F-E45A-4AD5-ADA2-DEF9EAE434B3}"/>
                </a:ext>
              </a:extLst>
            </p:cNvPr>
            <p:cNvSpPr txBox="1"/>
            <p:nvPr/>
          </p:nvSpPr>
          <p:spPr>
            <a:xfrm rot="21060000">
              <a:off x="463499" y="45594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562</TotalTime>
  <Words>1583</Words>
  <Application>Microsoft Office PowerPoint</Application>
  <PresentationFormat>사용자 지정</PresentationFormat>
  <Paragraphs>90</Paragraphs>
  <Slides>8</Slides>
  <Notes>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8</vt:i4>
      </vt:variant>
    </vt:vector>
  </HeadingPairs>
  <TitlesOfParts>
    <vt:vector size="16" baseType="lpstr">
      <vt:lpstr>Malgun Gothic</vt:lpstr>
      <vt:lpstr>Malgun Gothic</vt:lpstr>
      <vt:lpstr>Arial</vt:lpstr>
      <vt:lpstr>Calibri</vt:lpstr>
      <vt:lpstr>Consolas</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cp:lastModifiedBy>Gregory Cole</cp:lastModifiedBy>
  <cp:revision>68</cp:revision>
  <dcterms:modified xsi:type="dcterms:W3CDTF">2022-03-05T23:19:51Z</dcterms:modified>
</cp:coreProperties>
</file>